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43"/>
  </p:notesMasterIdLst>
  <p:sldIdLst>
    <p:sldId id="260" r:id="rId2"/>
    <p:sldId id="300" r:id="rId3"/>
    <p:sldId id="388" r:id="rId4"/>
    <p:sldId id="356" r:id="rId5"/>
    <p:sldId id="279" r:id="rId6"/>
    <p:sldId id="338" r:id="rId7"/>
    <p:sldId id="389" r:id="rId8"/>
    <p:sldId id="280" r:id="rId9"/>
    <p:sldId id="397" r:id="rId10"/>
    <p:sldId id="308" r:id="rId11"/>
    <p:sldId id="413" r:id="rId12"/>
    <p:sldId id="359" r:id="rId13"/>
    <p:sldId id="406" r:id="rId14"/>
    <p:sldId id="407" r:id="rId15"/>
    <p:sldId id="408" r:id="rId16"/>
    <p:sldId id="412" r:id="rId17"/>
    <p:sldId id="414" r:id="rId18"/>
    <p:sldId id="410" r:id="rId19"/>
    <p:sldId id="418" r:id="rId20"/>
    <p:sldId id="368" r:id="rId21"/>
    <p:sldId id="415" r:id="rId22"/>
    <p:sldId id="401" r:id="rId23"/>
    <p:sldId id="417" r:id="rId24"/>
    <p:sldId id="375" r:id="rId25"/>
    <p:sldId id="419" r:id="rId26"/>
    <p:sldId id="416" r:id="rId27"/>
    <p:sldId id="402" r:id="rId28"/>
    <p:sldId id="399" r:id="rId29"/>
    <p:sldId id="420" r:id="rId30"/>
    <p:sldId id="320" r:id="rId31"/>
    <p:sldId id="421" r:id="rId32"/>
    <p:sldId id="377" r:id="rId33"/>
    <p:sldId id="333" r:id="rId34"/>
    <p:sldId id="330" r:id="rId35"/>
    <p:sldId id="411" r:id="rId36"/>
    <p:sldId id="394" r:id="rId37"/>
    <p:sldId id="383" r:id="rId38"/>
    <p:sldId id="313" r:id="rId39"/>
    <p:sldId id="283" r:id="rId40"/>
    <p:sldId id="284" r:id="rId41"/>
    <p:sldId id="316" r:id="rId42"/>
  </p:sldIdLst>
  <p:sldSz cx="9144000" cy="5143500" type="screen16x9"/>
  <p:notesSz cx="6858000" cy="9144000"/>
  <p:embeddedFontLst>
    <p:embeddedFont>
      <p:font typeface="Montserrat" pitchFamily="2" charset="77"/>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Open Sans Light" panose="020B0306030504020204" pitchFamily="34" charset="0"/>
      <p:regular r:id="rId52"/>
      <p:bold r:id="rId53"/>
      <p:italic r:id="rId54"/>
      <p:boldItalic r:id="rId55"/>
    </p:embeddedFont>
    <p:embeddedFont>
      <p:font typeface="Open Sans SemiBold" panose="020B0606030504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8EE0F9-9706-5428-917F-444F02B36946}" name="Bob Ye" initials="BY" userId="S::rye@broadinstitute.org::e4313b78-508b-44fe-ac0f-286d4eec8f1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B7755"/>
    <a:srgbClr val="FFBE74"/>
    <a:srgbClr val="818689"/>
    <a:srgbClr val="4C5052"/>
    <a:srgbClr val="898787"/>
    <a:srgbClr val="BBBBBB"/>
    <a:srgbClr val="D9D9D9"/>
    <a:srgbClr val="464649"/>
    <a:srgbClr val="E6BC8D"/>
    <a:srgbClr val="0B0B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07"/>
    <p:restoredTop sz="97046"/>
  </p:normalViewPr>
  <p:slideViewPr>
    <p:cSldViewPr snapToGrid="0">
      <p:cViewPr>
        <p:scale>
          <a:sx n="167" d="100"/>
          <a:sy n="167" d="100"/>
        </p:scale>
        <p:origin x="592" y="9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ddd439121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ddd439121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today I'll be talking about how structural variation from the largest deep whole genome sequencing cohort of bipolar and schizophrenia patients can help us identify novel genetic insights. </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Similar to the previous notion of constraint in </a:t>
            </a:r>
            <a:r>
              <a:rPr lang="en-US" b="1" u="sng" dirty="0"/>
              <a:t>coding</a:t>
            </a:r>
            <a:r>
              <a:rPr lang="en-US" dirty="0"/>
              <a:t> regions, what we’re about to use here is a new metric called Gnocchi that similarly quantifies constraint in </a:t>
            </a:r>
            <a:r>
              <a:rPr lang="en-US" b="1" u="sng" dirty="0"/>
              <a:t>noncoding</a:t>
            </a:r>
            <a:r>
              <a:rPr lang="en-US" b="1" dirty="0"/>
              <a:t> </a:t>
            </a:r>
            <a:r>
              <a:rPr lang="en-US" dirty="0"/>
              <a:t>regions (summarized by the distribution in blue)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what’s really neat about this is that it lets us start to ask similar questions about the noncoding space as we have been able to with the coding.</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Specifically, what we’re going to be interested in looking at are the </a:t>
            </a:r>
            <a:r>
              <a:rPr lang="en-US" u="sng" dirty="0"/>
              <a:t>most</a:t>
            </a:r>
            <a:r>
              <a:rPr lang="en-US" dirty="0"/>
              <a:t> constrained, </a:t>
            </a:r>
            <a:r>
              <a:rPr lang="en-US" u="sng" dirty="0"/>
              <a:t>most</a:t>
            </a:r>
            <a:r>
              <a:rPr lang="en-US" dirty="0"/>
              <a:t> informative noncoding regions to see what kind of signal we can start picking up on among cases and controls.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latin typeface="Open Sans" panose="020B0606030504020204" pitchFamily="34" charset="0"/>
                <a:ea typeface="Open Sans" panose="020B0606030504020204" pitchFamily="34" charset="0"/>
                <a:cs typeface="Open Sans" panose="020B0606030504020204" pitchFamily="34" charset="0"/>
              </a:rPr>
              <a:t>1kb windows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latin typeface="Open Sans" panose="020B0606030504020204" pitchFamily="34" charset="0"/>
                <a:ea typeface="Open Sans" panose="020B0606030504020204" pitchFamily="34" charset="0"/>
                <a:cs typeface="Open Sans" panose="020B0606030504020204" pitchFamily="34" charset="0"/>
              </a:rPr>
              <a:t>through which we can identify protein-coding genes that are under </a:t>
            </a:r>
            <a:r>
              <a:rPr lang="en-US" b="0" i="1" dirty="0">
                <a:latin typeface="Open Sans" panose="020B0606030504020204" pitchFamily="34" charset="0"/>
                <a:ea typeface="Open Sans" panose="020B0606030504020204" pitchFamily="34" charset="0"/>
                <a:cs typeface="Open Sans" panose="020B0606030504020204" pitchFamily="34" charset="0"/>
              </a:rPr>
              <a:t>purifying natural selection</a:t>
            </a:r>
            <a:r>
              <a:rPr lang="en-US" b="0" dirty="0">
                <a:latin typeface="Open Sans" panose="020B0606030504020204" pitchFamily="34" charset="0"/>
                <a:ea typeface="Open Sans" panose="020B0606030504020204" pitchFamily="34" charset="0"/>
                <a:cs typeface="Open Sans" panose="020B0606030504020204" pitchFamily="34" charset="0"/>
              </a:rPr>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the general idea here is that, while we have a nicely annotated “roadmap” (in a sense) for the coding regions, right now the noncoding space </a:t>
            </a:r>
          </a:p>
        </p:txBody>
      </p:sp>
    </p:spTree>
    <p:extLst>
      <p:ext uri="{BB962C8B-B14F-4D97-AF65-F5344CB8AC3E}">
        <p14:creationId xmlns:p14="http://schemas.microsoft.com/office/powerpoint/2010/main" val="727601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252C3-B335-97D8-4DC2-02C082696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AF7BBF-F6DC-E921-5711-05F33B42530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38085F0-59A9-5BC5-158C-BC10B09B7151}"/>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These highly constrained noncoding regions fall around here, and correspond to about the 99</a:t>
            </a:r>
            <a:r>
              <a:rPr lang="en-US" baseline="30000" dirty="0"/>
              <a:t>th</a:t>
            </a:r>
            <a:r>
              <a:rPr lang="en-US" dirty="0"/>
              <a:t> percentile of constraint.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latin typeface="Open Sans" panose="020B0606030504020204" pitchFamily="34" charset="0"/>
                <a:ea typeface="Open Sans" panose="020B0606030504020204" pitchFamily="34" charset="0"/>
                <a:cs typeface="Open Sans" panose="020B0606030504020204" pitchFamily="34" charset="0"/>
              </a:rPr>
              <a:t>1kb windows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latin typeface="Open Sans" panose="020B0606030504020204" pitchFamily="34" charset="0"/>
                <a:ea typeface="Open Sans" panose="020B0606030504020204" pitchFamily="34" charset="0"/>
                <a:cs typeface="Open Sans" panose="020B0606030504020204" pitchFamily="34" charset="0"/>
              </a:rPr>
              <a:t>through which we can identify protein-coding genes that are under </a:t>
            </a:r>
            <a:r>
              <a:rPr lang="en-US" b="0" i="1" dirty="0">
                <a:latin typeface="Open Sans" panose="020B0606030504020204" pitchFamily="34" charset="0"/>
                <a:ea typeface="Open Sans" panose="020B0606030504020204" pitchFamily="34" charset="0"/>
                <a:cs typeface="Open Sans" panose="020B0606030504020204" pitchFamily="34" charset="0"/>
              </a:rPr>
              <a:t>purifying natural selection</a:t>
            </a:r>
            <a:r>
              <a:rPr lang="en-US" b="0" dirty="0">
                <a:latin typeface="Open Sans" panose="020B0606030504020204" pitchFamily="34" charset="0"/>
                <a:ea typeface="Open Sans" panose="020B0606030504020204" pitchFamily="34" charset="0"/>
                <a:cs typeface="Open Sans" panose="020B0606030504020204" pitchFamily="34" charset="0"/>
              </a:rPr>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the general idea here is that, while we have a nicely annotated “roadmap” (in a sense) for the coding regions, right now the noncoding space </a:t>
            </a:r>
          </a:p>
        </p:txBody>
      </p:sp>
    </p:spTree>
    <p:extLst>
      <p:ext uri="{BB962C8B-B14F-4D97-AF65-F5344CB8AC3E}">
        <p14:creationId xmlns:p14="http://schemas.microsoft.com/office/powerpoint/2010/main" val="3625097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latin typeface="Open Sans" panose="020B0606030504020204" pitchFamily="34" charset="0"/>
                <a:ea typeface="Open Sans" panose="020B0606030504020204" pitchFamily="34" charset="0"/>
                <a:cs typeface="Open Sans" panose="020B0606030504020204" pitchFamily="34" charset="0"/>
              </a:rPr>
              <a:t>Unfortunately this time, </a:t>
            </a:r>
            <a:r>
              <a:rPr lang="en-US" dirty="0"/>
              <a:t>we don’t find any significant positive enrichment of rare noncoding SNVs. With an odds ratio of around 1</a:t>
            </a:r>
          </a:p>
        </p:txBody>
      </p:sp>
    </p:spTree>
    <p:extLst>
      <p:ext uri="{BB962C8B-B14F-4D97-AF65-F5344CB8AC3E}">
        <p14:creationId xmlns:p14="http://schemas.microsoft.com/office/powerpoint/2010/main" val="3585236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21769BC1-2735-8880-A8CE-B60782E97585}"/>
            </a:ext>
          </a:extLst>
        </p:cNvPr>
        <p:cNvGrpSpPr/>
        <p:nvPr/>
      </p:nvGrpSpPr>
      <p:grpSpPr>
        <a:xfrm>
          <a:off x="0" y="0"/>
          <a:ext cx="0" cy="0"/>
          <a:chOff x="0" y="0"/>
          <a:chExt cx="0" cy="0"/>
        </a:xfrm>
      </p:grpSpPr>
      <p:sp>
        <p:nvSpPr>
          <p:cNvPr id="113" name="Google Shape;113;gdde2b5c2d7_0_8:notes">
            <a:extLst>
              <a:ext uri="{FF2B5EF4-FFF2-40B4-BE49-F238E27FC236}">
                <a16:creationId xmlns:a16="http://schemas.microsoft.com/office/drawing/2014/main" id="{CDC6F74C-2201-2F3A-8D77-3901B8697C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a:extLst>
              <a:ext uri="{FF2B5EF4-FFF2-40B4-BE49-F238E27FC236}">
                <a16:creationId xmlns:a16="http://schemas.microsoft.com/office/drawing/2014/main" id="{055B50BA-0D93-6166-F4F1-02E1E82B31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And while SNVs haven’t shown themselves to be the best window into the noncoding regions, (and I’m about to give away my </a:t>
            </a:r>
            <a:r>
              <a:rPr lang="en-US" u="sng" dirty="0"/>
              <a:t>real</a:t>
            </a:r>
            <a:r>
              <a:rPr lang="en-US" dirty="0"/>
              <a:t> punchline here and where we’re going) there’s a </a:t>
            </a:r>
            <a:r>
              <a:rPr lang="en-US" b="1" u="sng" dirty="0"/>
              <a:t>stark</a:t>
            </a:r>
            <a:r>
              <a:rPr lang="en-US" b="0" dirty="0"/>
              <a:t> difference when we look at rare </a:t>
            </a:r>
            <a:r>
              <a:rPr lang="en-US" b="1" u="sng" dirty="0"/>
              <a:t>structural variation (SVs) </a:t>
            </a:r>
            <a:r>
              <a:rPr lang="en-US" b="0" dirty="0"/>
              <a:t>using the </a:t>
            </a:r>
            <a:r>
              <a:rPr lang="en-US" b="1" u="sng" dirty="0"/>
              <a:t>same</a:t>
            </a:r>
            <a:r>
              <a:rPr lang="en-US" b="0" dirty="0"/>
              <a:t> set of noncoding constrained regions.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Specifically, there’s a </a:t>
            </a:r>
            <a:r>
              <a:rPr lang="en-US" b="1" u="sng" dirty="0"/>
              <a:t>strong</a:t>
            </a:r>
            <a:r>
              <a:rPr lang="en-US" dirty="0"/>
              <a:t> positive enrichment in our cases when we look at large deletion and duplication events spanning these constrained noncoding intervals.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Rather than just point mutations</a:t>
            </a:r>
            <a:r>
              <a:rPr lang="en-US" b="1" dirty="0"/>
              <a:t> </a:t>
            </a:r>
            <a:r>
              <a:rPr lang="en-US" b="1" u="sng" dirty="0"/>
              <a:t>within</a:t>
            </a:r>
            <a:r>
              <a:rPr lang="en-US" b="0" dirty="0"/>
              <a:t> these intervals. </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t>And again, these are the 99</a:t>
            </a:r>
            <a:r>
              <a:rPr lang="en-US" b="0" baseline="30000" dirty="0"/>
              <a:t>th</a:t>
            </a:r>
            <a:r>
              <a:rPr lang="en-US" b="0" dirty="0"/>
              <a:t> percentile of constrained regions and </a:t>
            </a:r>
            <a:r>
              <a:rPr lang="en-US" b="0" dirty="0">
                <a:latin typeface="Open Sans" panose="020B0606030504020204" pitchFamily="34" charset="0"/>
                <a:ea typeface="Open Sans" panose="020B0606030504020204" pitchFamily="34" charset="0"/>
                <a:cs typeface="Open Sans" panose="020B0606030504020204" pitchFamily="34" charset="0"/>
              </a:rPr>
              <a:t>w</a:t>
            </a:r>
            <a:r>
              <a:rPr lang="en-US" dirty="0">
                <a:latin typeface="Open Sans" panose="020B0606030504020204" pitchFamily="34" charset="0"/>
                <a:ea typeface="Open Sans" panose="020B0606030504020204" pitchFamily="34" charset="0"/>
                <a:cs typeface="Open Sans" panose="020B0606030504020204" pitchFamily="34" charset="0"/>
              </a:rPr>
              <a:t>e can see that the odds ratios of these two events are </a:t>
            </a:r>
            <a:r>
              <a:rPr lang="en-US" b="1" u="sng" dirty="0">
                <a:latin typeface="Open Sans" panose="020B0606030504020204" pitchFamily="34" charset="0"/>
                <a:ea typeface="Open Sans" panose="020B0606030504020204" pitchFamily="34" charset="0"/>
                <a:cs typeface="Open Sans" panose="020B0606030504020204" pitchFamily="34" charset="0"/>
              </a:rPr>
              <a:t>much</a:t>
            </a:r>
            <a:r>
              <a:rPr lang="en-US" dirty="0">
                <a:latin typeface="Open Sans" panose="020B0606030504020204" pitchFamily="34" charset="0"/>
                <a:ea typeface="Open Sans" panose="020B0606030504020204" pitchFamily="34" charset="0"/>
                <a:cs typeface="Open Sans" panose="020B0606030504020204" pitchFamily="34" charset="0"/>
              </a:rPr>
              <a:t> higher compared to the weaker effect that we see in noncoding SNVs.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before we move on, I really want to emphasize this comparison and once again bring </a:t>
            </a:r>
            <a:r>
              <a:rPr lang="en-US" u="sng" dirty="0"/>
              <a:t>attention</a:t>
            </a:r>
            <a:r>
              <a:rPr lang="en-US" dirty="0"/>
              <a:t> to this difference that we’re seeing. Unlike in the </a:t>
            </a:r>
            <a:r>
              <a:rPr lang="en-US" u="sng" dirty="0"/>
              <a:t>coding</a:t>
            </a:r>
            <a:r>
              <a:rPr lang="en-US" u="none" dirty="0"/>
              <a:t> space, the</a:t>
            </a:r>
            <a:r>
              <a:rPr lang="en-US" dirty="0"/>
              <a:t> effects of single nucleotide events are </a:t>
            </a:r>
            <a:r>
              <a:rPr lang="en-US" b="1" u="sng" dirty="0"/>
              <a:t>much</a:t>
            </a:r>
            <a:r>
              <a:rPr lang="en-US" dirty="0"/>
              <a:t> harder to characterize in </a:t>
            </a:r>
            <a:r>
              <a:rPr lang="en-US" u="sng" dirty="0"/>
              <a:t>noncoding </a:t>
            </a:r>
            <a:r>
              <a:rPr lang="en-US" dirty="0"/>
              <a:t>regions. On the other hand, </a:t>
            </a:r>
            <a:r>
              <a:rPr lang="en-US" u="none" dirty="0"/>
              <a:t>larger </a:t>
            </a:r>
            <a:r>
              <a:rPr lang="en-US" u="sng" dirty="0"/>
              <a:t>structural</a:t>
            </a:r>
            <a:r>
              <a:rPr lang="en-US" u="none" dirty="0"/>
              <a:t> </a:t>
            </a:r>
            <a:r>
              <a:rPr lang="en-US" dirty="0"/>
              <a:t>perturbations (like these deletions spanning entire regions) could be more informative and provide greater insight, </a:t>
            </a:r>
            <a:r>
              <a:rPr lang="en-US" u="sng" dirty="0"/>
              <a:t>despite</a:t>
            </a:r>
            <a:r>
              <a:rPr lang="en-US" dirty="0"/>
              <a:t> generally being more rare.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t>Afterall, how do you differentiate a “synonymous-like” and a “protein-truncating-like” point mutation in the noncoding space? Before, we were able to accurately </a:t>
            </a:r>
            <a:r>
              <a:rPr lang="en-US" u="sng" dirty="0"/>
              <a:t>throw out </a:t>
            </a:r>
            <a:r>
              <a:rPr lang="en-US" dirty="0"/>
              <a:t>synonymous variation from our analysis and saw an </a:t>
            </a:r>
            <a:r>
              <a:rPr lang="en-US" i="0" u="sng" dirty="0"/>
              <a:t>expected</a:t>
            </a:r>
            <a:r>
              <a:rPr lang="en-US" dirty="0"/>
              <a:t> enrichment signal within our cases. </a:t>
            </a:r>
            <a:r>
              <a:rPr lang="en-US" u="sng" dirty="0"/>
              <a:t>But</a:t>
            </a:r>
            <a:r>
              <a:rPr lang="en-US" dirty="0"/>
              <a:t> there’s no notion of that in the noncoding space yet, so we would have to rely on </a:t>
            </a:r>
            <a:r>
              <a:rPr lang="en-US" u="sng" dirty="0"/>
              <a:t>much</a:t>
            </a:r>
            <a:r>
              <a:rPr lang="en-US" u="none" dirty="0"/>
              <a:t> larger cohort sizes</a:t>
            </a:r>
            <a:r>
              <a:rPr lang="en-US" dirty="0"/>
              <a:t>. </a:t>
            </a:r>
            <a:endParaRPr lang="en-US" dirty="0">
              <a:effectLst/>
              <a:latin typeface="Open Sans" panose="020B0606030504020204" pitchFamily="34" charset="0"/>
              <a:ea typeface="Open Sans" panose="020B0606030504020204" pitchFamily="34" charset="0"/>
              <a:cs typeface="Open Sans" panose="020B0606030504020204" pitchFamily="34" charset="0"/>
            </a:endParaRPr>
          </a:p>
          <a:p>
            <a:r>
              <a:rPr lang="en-US" dirty="0">
                <a:effectLst/>
                <a:latin typeface="Open Sans" panose="020B0606030504020204" pitchFamily="34" charset="0"/>
                <a:ea typeface="Open Sans" panose="020B0606030504020204" pitchFamily="34" charset="0"/>
                <a:cs typeface="Open Sans" panose="020B0606030504020204" pitchFamily="34" charset="0"/>
              </a:rPr>
              <a:t>Filtered to 19471 intervals (1kb in size each), z &gt;4 corresponding to ~99</a:t>
            </a:r>
            <a:r>
              <a:rPr lang="en-US" baseline="30000" dirty="0">
                <a:effectLst/>
                <a:latin typeface="Open Sans" panose="020B0606030504020204" pitchFamily="34" charset="0"/>
                <a:ea typeface="Open Sans" panose="020B0606030504020204" pitchFamily="34" charset="0"/>
                <a:cs typeface="Open Sans" panose="020B0606030504020204" pitchFamily="34" charset="0"/>
              </a:rPr>
              <a:t>th</a:t>
            </a:r>
            <a:r>
              <a:rPr lang="en-US" dirty="0">
                <a:effectLst/>
                <a:latin typeface="Open Sans" panose="020B0606030504020204" pitchFamily="34" charset="0"/>
                <a:ea typeface="Open Sans" panose="020B0606030504020204" pitchFamily="34" charset="0"/>
                <a:cs typeface="Open Sans" panose="020B0606030504020204" pitchFamily="34" charset="0"/>
              </a:rPr>
              <a:t>  percentile of all noncoding 1kb intervals </a:t>
            </a:r>
          </a:p>
          <a:p>
            <a:r>
              <a:rPr lang="en-US" dirty="0" err="1">
                <a:effectLst/>
                <a:latin typeface="Open Sans" panose="020B0606030504020204" pitchFamily="34" charset="0"/>
                <a:ea typeface="Open Sans" panose="020B0606030504020204" pitchFamily="34" charset="0"/>
                <a:cs typeface="Open Sans" panose="020B0606030504020204" pitchFamily="34" charset="0"/>
              </a:rPr>
              <a:t>Bc</a:t>
            </a:r>
            <a:r>
              <a:rPr lang="en-US" dirty="0">
                <a:effectLst/>
                <a:latin typeface="Open Sans" panose="020B0606030504020204" pitchFamily="34" charset="0"/>
                <a:ea typeface="Open Sans" panose="020B0606030504020204" pitchFamily="34" charset="0"/>
                <a:cs typeface="Open Sans" panose="020B0606030504020204" pitchFamily="34" charset="0"/>
              </a:rPr>
              <a:t> we don’t know what’s happening in </a:t>
            </a:r>
            <a:r>
              <a:rPr lang="en-US" dirty="0" err="1">
                <a:effectLst/>
                <a:latin typeface="Open Sans" panose="020B0606030504020204" pitchFamily="34" charset="0"/>
                <a:ea typeface="Open Sans" panose="020B0606030504020204" pitchFamily="34" charset="0"/>
                <a:cs typeface="Open Sans" panose="020B0606030504020204" pitchFamily="34" charset="0"/>
              </a:rPr>
              <a:t>snvs</a:t>
            </a:r>
            <a:r>
              <a:rPr lang="en-US" dirty="0">
                <a:effectLst/>
                <a:latin typeface="Open Sans" panose="020B0606030504020204" pitchFamily="34" charset="0"/>
                <a:ea typeface="Open Sans" panose="020B0606030504020204" pitchFamily="34" charset="0"/>
                <a:cs typeface="Open Sans" panose="020B0606030504020204" pitchFamily="34" charset="0"/>
              </a:rPr>
              <a:t>, harder to id signal (can’t remove synonymous-like SNVs, or SNVs that don’t result in any change of expression)</a:t>
            </a:r>
          </a:p>
          <a:p>
            <a:pPr lvl="1"/>
            <a:r>
              <a:rPr lang="en-US" dirty="0">
                <a:effectLst/>
                <a:latin typeface="Open Sans" panose="020B0606030504020204" pitchFamily="34" charset="0"/>
                <a:ea typeface="Open Sans" panose="020B0606030504020204" pitchFamily="34" charset="0"/>
                <a:cs typeface="Open Sans" panose="020B0606030504020204" pitchFamily="34" charset="0"/>
              </a:rPr>
              <a:t>In coding region, we can partition into </a:t>
            </a:r>
            <a:r>
              <a:rPr lang="en-US" dirty="0" err="1">
                <a:effectLst/>
                <a:latin typeface="Open Sans" panose="020B0606030504020204" pitchFamily="34" charset="0"/>
                <a:ea typeface="Open Sans" panose="020B0606030504020204" pitchFamily="34" charset="0"/>
                <a:cs typeface="Open Sans" panose="020B0606030504020204" pitchFamily="34" charset="0"/>
              </a:rPr>
              <a:t>ptv</a:t>
            </a:r>
            <a:r>
              <a:rPr lang="en-US" dirty="0">
                <a:effectLst/>
                <a:latin typeface="Open Sans" panose="020B0606030504020204" pitchFamily="34" charset="0"/>
                <a:ea typeface="Open Sans" panose="020B0606030504020204" pitchFamily="34" charset="0"/>
                <a:cs typeface="Open Sans" panose="020B0606030504020204" pitchFamily="34" charset="0"/>
              </a:rPr>
              <a:t>, mis, syn</a:t>
            </a:r>
          </a:p>
        </p:txBody>
      </p:sp>
    </p:spTree>
    <p:extLst>
      <p:ext uri="{BB962C8B-B14F-4D97-AF65-F5344CB8AC3E}">
        <p14:creationId xmlns:p14="http://schemas.microsoft.com/office/powerpoint/2010/main" val="1826433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6E9552E4-6365-31F9-DBA6-A5516E1741EB}"/>
            </a:ext>
          </a:extLst>
        </p:cNvPr>
        <p:cNvGrpSpPr/>
        <p:nvPr/>
      </p:nvGrpSpPr>
      <p:grpSpPr>
        <a:xfrm>
          <a:off x="0" y="0"/>
          <a:ext cx="0" cy="0"/>
          <a:chOff x="0" y="0"/>
          <a:chExt cx="0" cy="0"/>
        </a:xfrm>
      </p:grpSpPr>
      <p:sp>
        <p:nvSpPr>
          <p:cNvPr id="113" name="Google Shape;113;gdde2b5c2d7_0_8:notes">
            <a:extLst>
              <a:ext uri="{FF2B5EF4-FFF2-40B4-BE49-F238E27FC236}">
                <a16:creationId xmlns:a16="http://schemas.microsoft.com/office/drawing/2014/main" id="{AA1488BE-754A-8B66-D676-BE8E471D1F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a:extLst>
              <a:ext uri="{FF2B5EF4-FFF2-40B4-BE49-F238E27FC236}">
                <a16:creationId xmlns:a16="http://schemas.microsoft.com/office/drawing/2014/main" id="{122717DB-057A-1CBB-14CE-DCD0D9ACDC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this is the basic rationale for why we expanded our analysis </a:t>
            </a:r>
            <a:r>
              <a:rPr lang="en-US" b="1" u="sng" dirty="0"/>
              <a:t>beyond</a:t>
            </a:r>
            <a:r>
              <a:rPr lang="en-US" dirty="0"/>
              <a:t> just </a:t>
            </a:r>
            <a:r>
              <a:rPr lang="en-US" u="none" dirty="0"/>
              <a:t>single nucleotide variation. And instead shifted our focus and started to consider </a:t>
            </a:r>
            <a:r>
              <a:rPr lang="en-US" u="sng" dirty="0"/>
              <a:t>structural</a:t>
            </a:r>
            <a:r>
              <a:rPr lang="en-US" u="none" dirty="0"/>
              <a:t> variation in this next section. </a:t>
            </a:r>
            <a:endParaRPr lang="en-US" dirty="0"/>
          </a:p>
        </p:txBody>
      </p:sp>
    </p:spTree>
    <p:extLst>
      <p:ext uri="{BB962C8B-B14F-4D97-AF65-F5344CB8AC3E}">
        <p14:creationId xmlns:p14="http://schemas.microsoft.com/office/powerpoint/2010/main" val="3006943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908AA-D92F-ECCF-079C-7850C9FE4B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BAF371-6399-E08F-DB70-84743994CFD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AB613E9-9F1B-BBE2-8C27-28D634D1EAE9}"/>
              </a:ext>
            </a:extLst>
          </p:cNvPr>
          <p:cNvSpPr>
            <a:spLocks noGrp="1"/>
          </p:cNvSpPr>
          <p:nvPr>
            <p:ph type="body" idx="1"/>
          </p:nvPr>
        </p:nvSpPr>
        <p:spPr/>
        <p:txBody>
          <a:bodyPr/>
          <a:lstStyle/>
          <a:p>
            <a:r>
              <a:rPr lang="en-US" dirty="0"/>
              <a:t>But before diving into the analysis, some housekeeping.</a:t>
            </a:r>
          </a:p>
          <a:p>
            <a:r>
              <a:rPr lang="en-US" dirty="0"/>
              <a:t>First, here’s a summary of the </a:t>
            </a:r>
            <a:r>
              <a:rPr lang="en-US" b="1" u="sng" dirty="0"/>
              <a:t>quantity</a:t>
            </a:r>
            <a:r>
              <a:rPr lang="en-US" dirty="0"/>
              <a:t> of SV events being called </a:t>
            </a:r>
            <a:r>
              <a:rPr lang="en-US" b="1" u="sng" dirty="0"/>
              <a:t>per sample </a:t>
            </a:r>
            <a:r>
              <a:rPr lang="en-US" u="none" dirty="0"/>
              <a:t>in our cohort</a:t>
            </a:r>
            <a:r>
              <a:rPr lang="en-US" dirty="0"/>
              <a:t>.</a:t>
            </a:r>
          </a:p>
          <a:p>
            <a:pPr lvl="1"/>
            <a:r>
              <a:rPr lang="en-US" dirty="0"/>
              <a:t>We can see that, overall, the resolution that we have from WGS is generally </a:t>
            </a:r>
            <a:r>
              <a:rPr lang="en-US" b="1" u="sng" dirty="0"/>
              <a:t>much higher </a:t>
            </a:r>
            <a:r>
              <a:rPr lang="en-US" dirty="0"/>
              <a:t>compared to what we can get out of microarrays, with over 10k events per individual</a:t>
            </a:r>
          </a:p>
          <a:p>
            <a:pPr lvl="1"/>
            <a:r>
              <a:rPr lang="en-US" dirty="0"/>
              <a:t>However it is important to note that the events that we’re calling are still relatively rare in the grand scheme of things, particularly when we further break down into different SV classes and subcategorizations. </a:t>
            </a:r>
          </a:p>
          <a:p>
            <a:pPr lvl="1"/>
            <a:endParaRPr lang="en-US" dirty="0"/>
          </a:p>
          <a:p>
            <a:pPr lvl="1"/>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advantages of resolution and scope that comes with WGS compared to WES naturally lend themselves well to characterizing Structural variation (SVs) across the genome in both coding and noncoding regions.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Not only that, whereas WES is only able to capture copy number variants (or CNVs), which include DEL, DUP, and MCNVs, WGS is able to capture other SVs </a:t>
            </a:r>
            <a:r>
              <a:rPr lang="en-US" i="1" dirty="0"/>
              <a:t>in addition to</a:t>
            </a:r>
            <a:r>
              <a:rPr lang="en-US" i="0" dirty="0"/>
              <a:t> CNVs. To include insertions, inversion, translocations, and other complex SV.</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Together, this allows WGS to detect 10,000 times more SVs per genome than with WES</a:t>
            </a:r>
          </a:p>
          <a:p>
            <a:pPr lvl="0"/>
            <a:endParaRPr lang="en-US" dirty="0"/>
          </a:p>
        </p:txBody>
      </p:sp>
    </p:spTree>
    <p:extLst>
      <p:ext uri="{BB962C8B-B14F-4D97-AF65-F5344CB8AC3E}">
        <p14:creationId xmlns:p14="http://schemas.microsoft.com/office/powerpoint/2010/main" val="2522762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5B4E9-83D7-7C4E-8646-B7D24CFD7E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3DD1C6-6512-24CB-D33A-E9C6E3A6A39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D346CC0-E3EE-230D-963E-57B7FFFE7036}"/>
              </a:ext>
            </a:extLst>
          </p:cNvPr>
          <p:cNvSpPr>
            <a:spLocks noGrp="1"/>
          </p:cNvSpPr>
          <p:nvPr>
            <p:ph type="body" idx="1"/>
          </p:nvPr>
        </p:nvSpPr>
        <p:spPr/>
        <p:txBody>
          <a:bodyPr/>
          <a:lstStyle/>
          <a:p>
            <a:r>
              <a:rPr lang="en-US" dirty="0"/>
              <a:t>And on that note, here is a further breakdown of the events by SV class</a:t>
            </a:r>
          </a:p>
          <a:p>
            <a:endParaRPr lang="en-US" dirty="0"/>
          </a:p>
          <a:p>
            <a:endParaRPr lang="en-US" dirty="0"/>
          </a:p>
          <a:p>
            <a:endParaRPr lang="en-US" dirty="0"/>
          </a:p>
          <a:p>
            <a:endParaRPr lang="en-US" dirty="0"/>
          </a:p>
          <a:p>
            <a:r>
              <a:rPr lang="en-US" dirty="0"/>
              <a:t>While we do seem to have a very high number of duplication and insertion events per sample, their interpretability is much more annotation dependent</a:t>
            </a: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effectLst/>
                <a:latin typeface="Open Sans" panose="020B0606030504020204" pitchFamily="34" charset="0"/>
                <a:ea typeface="Open Sans" panose="020B0606030504020204" pitchFamily="34" charset="0"/>
                <a:cs typeface="Open Sans" panose="020B0606030504020204" pitchFamily="34" charset="0"/>
              </a:rPr>
              <a:t>Also look into insertion events such as with ALU, L1, and SVA mobile element insertion events</a:t>
            </a:r>
          </a:p>
          <a:p>
            <a:endParaRPr lang="en-US" dirty="0"/>
          </a:p>
        </p:txBody>
      </p:sp>
    </p:spTree>
    <p:extLst>
      <p:ext uri="{BB962C8B-B14F-4D97-AF65-F5344CB8AC3E}">
        <p14:creationId xmlns:p14="http://schemas.microsoft.com/office/powerpoint/2010/main" val="2838383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64366-A201-0E15-F414-76CCA2D95B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1C7F30-B9D2-76BE-3807-4790F03E051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4E5ED5D-D812-A6DF-980B-4421061FED6E}"/>
              </a:ext>
            </a:extLst>
          </p:cNvPr>
          <p:cNvSpPr>
            <a:spLocks noGrp="1"/>
          </p:cNvSpPr>
          <p:nvPr>
            <p:ph type="body" idx="1"/>
          </p:nvPr>
        </p:nvSpPr>
        <p:spPr/>
        <p:txBody>
          <a:bodyPr/>
          <a:lstStyle/>
          <a:p>
            <a:r>
              <a:rPr lang="en-US" dirty="0"/>
              <a:t>Moving forward, our analysis for now will focus on deletion events because of, first, their relative </a:t>
            </a:r>
            <a:r>
              <a:rPr lang="en-US" b="1" u="sng" dirty="0"/>
              <a:t>abundance</a:t>
            </a:r>
            <a:r>
              <a:rPr lang="en-US" dirty="0"/>
              <a:t> and, second, more importantly, their more straightforward </a:t>
            </a:r>
            <a:r>
              <a:rPr lang="en-US" b="1" u="sng" dirty="0"/>
              <a:t>interpretability</a:t>
            </a:r>
            <a:r>
              <a:rPr lang="en-US" b="0" u="none" dirty="0"/>
              <a:t> compared to duplication and insertion events, which are much more annotation dependent</a:t>
            </a:r>
            <a:endParaRPr lang="en-US" dirty="0"/>
          </a:p>
          <a:p>
            <a:endParaRPr lang="en-US" dirty="0"/>
          </a:p>
          <a:p>
            <a:endParaRPr lang="en-US" dirty="0"/>
          </a:p>
          <a:p>
            <a:endParaRPr lang="en-US" dirty="0"/>
          </a:p>
          <a:p>
            <a:endParaRPr lang="en-US" dirty="0"/>
          </a:p>
          <a:p>
            <a:r>
              <a:rPr lang="en-US" dirty="0"/>
              <a:t>While we do seem to have a very high number of duplication and insertion events per sample, their interpretability is much more annotation dependent</a:t>
            </a:r>
          </a:p>
        </p:txBody>
      </p:sp>
    </p:spTree>
    <p:extLst>
      <p:ext uri="{BB962C8B-B14F-4D97-AF65-F5344CB8AC3E}">
        <p14:creationId xmlns:p14="http://schemas.microsoft.com/office/powerpoint/2010/main" val="4128076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20A7C-E94C-F84D-670C-D5C7B5A1F6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148AFA-B24A-31AC-69F1-2027715D198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6EB2CF7-56EB-AC06-3CC0-0B30DDF230D3}"/>
              </a:ext>
            </a:extLst>
          </p:cNvPr>
          <p:cNvSpPr>
            <a:spLocks noGrp="1"/>
          </p:cNvSpPr>
          <p:nvPr>
            <p:ph type="body" idx="1"/>
          </p:nvPr>
        </p:nvSpPr>
        <p:spPr/>
        <p:txBody>
          <a:bodyPr/>
          <a:lstStyle/>
          <a:p>
            <a:r>
              <a:rPr lang="en-US" dirty="0"/>
              <a:t>So the final order of business is the </a:t>
            </a:r>
            <a:r>
              <a:rPr lang="en-US" b="1" u="sng" dirty="0"/>
              <a:t>types</a:t>
            </a:r>
            <a:r>
              <a:rPr lang="en-US" dirty="0"/>
              <a:t> of deletion classes in our analysis</a:t>
            </a:r>
          </a:p>
          <a:p>
            <a:pPr lvl="1"/>
            <a:r>
              <a:rPr lang="en-US" dirty="0"/>
              <a:t>Here’s a simple cartoon that I’ll use to help illustrate what exactly each of our class definitions entails</a:t>
            </a:r>
          </a:p>
          <a:p>
            <a:pPr lvl="1"/>
            <a:endParaRPr lang="en-US" dirty="0"/>
          </a:p>
          <a:p>
            <a:pPr lvl="1"/>
            <a:endParaRPr lang="en-US" dirty="0"/>
          </a:p>
          <a:p>
            <a:pPr lvl="1"/>
            <a:endParaRPr lang="en-US" dirty="0"/>
          </a:p>
          <a:p>
            <a:r>
              <a:rPr lang="en-US" dirty="0"/>
              <a:t>(a breakpoint in an exon)</a:t>
            </a:r>
          </a:p>
        </p:txBody>
      </p:sp>
    </p:spTree>
    <p:extLst>
      <p:ext uri="{BB962C8B-B14F-4D97-AF65-F5344CB8AC3E}">
        <p14:creationId xmlns:p14="http://schemas.microsoft.com/office/powerpoint/2010/main" val="446835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35535-9BBD-6CF5-9E4A-F94BEEFA3F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9B29F-F1DB-8692-DE6B-907051F748B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5783F8F-1C66-30B7-BC9F-208733ECDE9A}"/>
              </a:ext>
            </a:extLst>
          </p:cNvPr>
          <p:cNvSpPr>
            <a:spLocks noGrp="1"/>
          </p:cNvSpPr>
          <p:nvPr>
            <p:ph type="body" idx="1"/>
          </p:nvPr>
        </p:nvSpPr>
        <p:spPr/>
        <p:txBody>
          <a:bodyPr/>
          <a:lstStyle/>
          <a:p>
            <a:r>
              <a:rPr lang="en-US" dirty="0"/>
              <a:t>The first class that I’ll show is </a:t>
            </a:r>
            <a:r>
              <a:rPr lang="en-US" dirty="0" err="1"/>
              <a:t>exonic</a:t>
            </a:r>
            <a:r>
              <a:rPr lang="en-US" dirty="0"/>
              <a:t> deletions, which we’ve defined simply as deletions that have </a:t>
            </a:r>
            <a:r>
              <a:rPr lang="en-US" u="sng" dirty="0"/>
              <a:t>any</a:t>
            </a:r>
            <a:r>
              <a:rPr lang="en-US" dirty="0"/>
              <a:t> overlap with an exon</a:t>
            </a:r>
          </a:p>
          <a:p>
            <a:endParaRPr lang="en-US" dirty="0"/>
          </a:p>
          <a:p>
            <a:endParaRPr lang="en-US" dirty="0"/>
          </a:p>
          <a:p>
            <a:endParaRPr lang="en-US" dirty="0"/>
          </a:p>
          <a:p>
            <a:endParaRPr lang="en-US" dirty="0"/>
          </a:p>
          <a:p>
            <a:r>
              <a:rPr lang="en-US" dirty="0"/>
              <a:t>(a breakpoint in an exon)</a:t>
            </a:r>
          </a:p>
        </p:txBody>
      </p:sp>
    </p:spTree>
    <p:extLst>
      <p:ext uri="{BB962C8B-B14F-4D97-AF65-F5344CB8AC3E}">
        <p14:creationId xmlns:p14="http://schemas.microsoft.com/office/powerpoint/2010/main" val="3981379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I’d like to start by highlighting the </a:t>
            </a:r>
            <a:r>
              <a:rPr lang="en-US" b="1" i="1" u="sng" dirty="0"/>
              <a:t>informative</a:t>
            </a:r>
            <a:r>
              <a:rPr lang="en-US" dirty="0"/>
              <a:t> role that rare genetic variation has played in gene discovery for neuropsychiatric diseases. It’s been previously shown in the </a:t>
            </a:r>
            <a:r>
              <a:rPr lang="en-US" dirty="0" err="1"/>
              <a:t>Bipex</a:t>
            </a:r>
            <a:r>
              <a:rPr lang="en-US" dirty="0"/>
              <a:t> and SCHEMA exome studies that the </a:t>
            </a:r>
            <a:r>
              <a:rPr lang="en-US" b="1" u="sng" dirty="0"/>
              <a:t>rarest</a:t>
            </a:r>
            <a:r>
              <a:rPr lang="en-US" dirty="0"/>
              <a:t> coding variation often confers the </a:t>
            </a:r>
            <a:r>
              <a:rPr lang="en-US" b="1" u="sng" dirty="0"/>
              <a:t>greatest</a:t>
            </a:r>
            <a:r>
              <a:rPr lang="en-US" dirty="0"/>
              <a:t> risk for disease.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For example, in this plot from the SCHEMA analysis, we can see that as we consider rarer events along the allele frequency spectrum (towards the left side of the plot), it’s the </a:t>
            </a:r>
            <a:r>
              <a:rPr lang="en-US" b="1" u="sng" dirty="0"/>
              <a:t>rarest</a:t>
            </a:r>
            <a:r>
              <a:rPr lang="en-US" dirty="0"/>
              <a:t> copy number and </a:t>
            </a:r>
            <a:r>
              <a:rPr lang="en-US" b="1" u="sng" dirty="0"/>
              <a:t>rarest</a:t>
            </a:r>
            <a:r>
              <a:rPr lang="en-US" dirty="0"/>
              <a:t> protein-truncating variation that have the </a:t>
            </a:r>
            <a:r>
              <a:rPr lang="en-US" b="1" u="sng" dirty="0"/>
              <a:t>largest</a:t>
            </a:r>
            <a:r>
              <a:rPr lang="en-US" dirty="0"/>
              <a:t> effect sizes in schizophrenia cases.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Again, these results were produced from an </a:t>
            </a:r>
            <a:r>
              <a:rPr lang="en-US" b="1" u="sng" dirty="0"/>
              <a:t>exome-based</a:t>
            </a:r>
            <a:r>
              <a:rPr lang="en-US" dirty="0"/>
              <a:t> analysis and naturally leads to the question of…</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Top genes associated with things such as transcriptional regulation, nuclear transport, and ion transport.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indent="0">
              <a:buNone/>
            </a:pPr>
            <a:r>
              <a:rPr lang="en-US" dirty="0"/>
              <a:t>90% of disease associated GWAS loci discovered by assaying common variants map to noncoding regions </a:t>
            </a:r>
          </a:p>
          <a:p>
            <a:pPr marL="158750" indent="0">
              <a:buNone/>
            </a:pPr>
            <a:r>
              <a:rPr lang="en-US" dirty="0"/>
              <a:t>In humans, &gt;4% of noncoding genome has been under purifying selection</a:t>
            </a:r>
          </a:p>
          <a:p>
            <a:pPr marL="158750" indent="0">
              <a:buNone/>
            </a:pPr>
            <a:r>
              <a:rPr lang="en-US" dirty="0"/>
              <a:t>Epigenomic studies have identified many functional noncoding elements involved in regulating gene expression underlying neurogenesis, cell differentiation, and neurodevelopment.</a:t>
            </a:r>
          </a:p>
          <a:p>
            <a:pPr marL="0" lvl="0" indent="0" algn="l" rtl="0">
              <a:spcBef>
                <a:spcPts val="0"/>
              </a:spcBef>
              <a:spcAft>
                <a:spcPts val="0"/>
              </a:spcAft>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1613530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And so, again, using all of our favorite gene sets from before, we see positive enrichment across the board, all of which is comparable to what we’ve just seen within the coding space with </a:t>
            </a:r>
            <a:r>
              <a:rPr lang="en-US" u="sng" dirty="0"/>
              <a:t>protein truncating variants.</a:t>
            </a:r>
            <a:endParaRPr lang="en-US" dirty="0"/>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We’re seeing a similar positive enrichment as with PTVs across schizophrenia, autism, and neurodevelopmental gene sets.</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And a nice enrichment in constrained genes that mimics what we saw with SNVs of around 1.6 (in pink), in line with our expectations.</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Again, these serve as an </a:t>
            </a:r>
            <a:r>
              <a:rPr lang="en-US" u="sng" dirty="0"/>
              <a:t>excellent</a:t>
            </a:r>
            <a:r>
              <a:rPr lang="en-US" dirty="0"/>
              <a:t> positive control and we’re seeing signal pretty much exactly where we would expect.</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 breakpoint in an exon)</a:t>
            </a:r>
          </a:p>
        </p:txBody>
      </p:sp>
    </p:spTree>
    <p:extLst>
      <p:ext uri="{BB962C8B-B14F-4D97-AF65-F5344CB8AC3E}">
        <p14:creationId xmlns:p14="http://schemas.microsoft.com/office/powerpoint/2010/main" val="3031363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3F792-1945-08DA-2EE6-FD3A025A9F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F4B768-EDE8-C6C3-0095-F9AC4F973B6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B7D20EB-F07D-5AEE-71E7-A8A1F4C6719F}"/>
              </a:ext>
            </a:extLst>
          </p:cNvPr>
          <p:cNvSpPr>
            <a:spLocks noGrp="1"/>
          </p:cNvSpPr>
          <p:nvPr>
            <p:ph type="body" idx="1"/>
          </p:nvPr>
        </p:nvSpPr>
        <p:spPr/>
        <p:txBody>
          <a:bodyPr/>
          <a:lstStyle/>
          <a:p>
            <a:r>
              <a:rPr lang="en-US" dirty="0"/>
              <a:t>Next, improving upon and going </a:t>
            </a:r>
            <a:r>
              <a:rPr lang="en-US" b="1" u="sng" dirty="0"/>
              <a:t>beyond</a:t>
            </a:r>
            <a:r>
              <a:rPr lang="en-US" dirty="0"/>
              <a:t> our previous coding SNV analysis, by dipping our toes into some noncoding regions, we can look at </a:t>
            </a:r>
            <a:r>
              <a:rPr lang="en-US" b="1" u="sng" dirty="0"/>
              <a:t>intronic </a:t>
            </a:r>
            <a:r>
              <a:rPr lang="en-US" dirty="0"/>
              <a:t>deletions, which are events that </a:t>
            </a:r>
            <a:r>
              <a:rPr lang="en-US" u="sng" dirty="0"/>
              <a:t>only</a:t>
            </a:r>
            <a:r>
              <a:rPr lang="en-US" dirty="0"/>
              <a:t> span </a:t>
            </a:r>
            <a:r>
              <a:rPr lang="en-US" u="none" dirty="0"/>
              <a:t>intronic</a:t>
            </a:r>
            <a:r>
              <a:rPr lang="en-US" dirty="0"/>
              <a:t> regions</a:t>
            </a:r>
          </a:p>
          <a:p>
            <a:endParaRPr lang="en-US" dirty="0"/>
          </a:p>
          <a:p>
            <a:endParaRPr lang="en-US" dirty="0"/>
          </a:p>
        </p:txBody>
      </p:sp>
    </p:spTree>
    <p:extLst>
      <p:ext uri="{BB962C8B-B14F-4D97-AF65-F5344CB8AC3E}">
        <p14:creationId xmlns:p14="http://schemas.microsoft.com/office/powerpoint/2010/main" val="4145302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F42408DF-B419-7005-D2D4-C464F39E3F1E}"/>
            </a:ext>
          </a:extLst>
        </p:cNvPr>
        <p:cNvGrpSpPr/>
        <p:nvPr/>
      </p:nvGrpSpPr>
      <p:grpSpPr>
        <a:xfrm>
          <a:off x="0" y="0"/>
          <a:ext cx="0" cy="0"/>
          <a:chOff x="0" y="0"/>
          <a:chExt cx="0" cy="0"/>
        </a:xfrm>
      </p:grpSpPr>
      <p:sp>
        <p:nvSpPr>
          <p:cNvPr id="113" name="Google Shape;113;gdde2b5c2d7_0_8:notes">
            <a:extLst>
              <a:ext uri="{FF2B5EF4-FFF2-40B4-BE49-F238E27FC236}">
                <a16:creationId xmlns:a16="http://schemas.microsoft.com/office/drawing/2014/main" id="{DD155EDE-4AD6-E137-5476-4C207766C4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a:extLst>
              <a:ext uri="{FF2B5EF4-FFF2-40B4-BE49-F238E27FC236}">
                <a16:creationId xmlns:a16="http://schemas.microsoft.com/office/drawing/2014/main" id="{6B4FCA50-E08B-2A7A-9BF5-440F798E34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what we’re starting to pick up on is this additional signal, which gives us confidence in the viability of using SVs beyond the coding space.</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Here, we’re able to see a similar pattern of enrichment among each of our gene sets of interest.</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And again, I want to draw special attention to the constrained gene signal that has an OR hovering above 1.6</a:t>
            </a:r>
          </a:p>
        </p:txBody>
      </p:sp>
    </p:spTree>
    <p:extLst>
      <p:ext uri="{BB962C8B-B14F-4D97-AF65-F5344CB8AC3E}">
        <p14:creationId xmlns:p14="http://schemas.microsoft.com/office/powerpoint/2010/main" val="1110015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2F761-20F8-6C19-3180-FDC4642BC6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AE8412-D2E1-8E50-27A5-C1582C23009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F2878D3-2520-E634-BB51-F304B9308C0A}"/>
              </a:ext>
            </a:extLst>
          </p:cNvPr>
          <p:cNvSpPr>
            <a:spLocks noGrp="1"/>
          </p:cNvSpPr>
          <p:nvPr>
            <p:ph type="body" idx="1"/>
          </p:nvPr>
        </p:nvSpPr>
        <p:spPr/>
        <p:txBody>
          <a:bodyPr/>
          <a:lstStyle/>
          <a:p>
            <a:r>
              <a:rPr lang="en-US" dirty="0"/>
              <a:t>For this last portion, I’m going to continue with the thread of looking at some of these noncoding regions.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Particularly, since the </a:t>
            </a:r>
            <a:r>
              <a:rPr lang="en-US" u="sng" dirty="0"/>
              <a:t>entire</a:t>
            </a:r>
            <a:r>
              <a:rPr lang="en-US" dirty="0"/>
              <a:t> noncoding space is difficult to understand, the promoter seems to be another sensible, and importantly, interpretable place to start. </a:t>
            </a:r>
          </a:p>
          <a:p>
            <a:r>
              <a:rPr lang="en-US" dirty="0"/>
              <a:t>So, we’ll be looking at deletions that overlap the predicted promoter region, but doesn’t overlap the transcript.</a:t>
            </a:r>
          </a:p>
          <a:p>
            <a:endParaRPr lang="en-US" dirty="0"/>
          </a:p>
          <a:p>
            <a:r>
              <a:rPr lang="en-US" dirty="0"/>
              <a:t>Promoter region inferred from the GTF window upstream of the TSS</a:t>
            </a:r>
          </a:p>
        </p:txBody>
      </p:sp>
    </p:spTree>
    <p:extLst>
      <p:ext uri="{BB962C8B-B14F-4D97-AF65-F5344CB8AC3E}">
        <p14:creationId xmlns:p14="http://schemas.microsoft.com/office/powerpoint/2010/main" val="4034941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In this case, what we see is that, once again, there’s a positive enrichment in constrained genes, as expected for these rare deletions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Promoter region inferred from the GTF window upstream of the TSS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3994114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E894125E-5196-5C07-DFD1-7248A93A5A63}"/>
            </a:ext>
          </a:extLst>
        </p:cNvPr>
        <p:cNvGrpSpPr/>
        <p:nvPr/>
      </p:nvGrpSpPr>
      <p:grpSpPr>
        <a:xfrm>
          <a:off x="0" y="0"/>
          <a:ext cx="0" cy="0"/>
          <a:chOff x="0" y="0"/>
          <a:chExt cx="0" cy="0"/>
        </a:xfrm>
      </p:grpSpPr>
      <p:sp>
        <p:nvSpPr>
          <p:cNvPr id="113" name="Google Shape;113;gdde2b5c2d7_0_8:notes">
            <a:extLst>
              <a:ext uri="{FF2B5EF4-FFF2-40B4-BE49-F238E27FC236}">
                <a16:creationId xmlns:a16="http://schemas.microsoft.com/office/drawing/2014/main" id="{8994C0F4-F7A3-8A72-A2E8-52C5826329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a:extLst>
              <a:ext uri="{FF2B5EF4-FFF2-40B4-BE49-F238E27FC236}">
                <a16:creationId xmlns:a16="http://schemas.microsoft.com/office/drawing/2014/main" id="{0383B206-3CAC-5770-9440-8CA258505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There is also this strong point estimate for SCZ associated genes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And just to foreshadow, this will be similar to what we see with 5’ UTR deletions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Promoter region inferred from the GTF window upstream of the TSS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p:txBody>
      </p:sp>
    </p:spTree>
    <p:extLst>
      <p:ext uri="{BB962C8B-B14F-4D97-AF65-F5344CB8AC3E}">
        <p14:creationId xmlns:p14="http://schemas.microsoft.com/office/powerpoint/2010/main" val="3994422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86953-6912-BD53-D4F7-A44E2DEAC2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0A58E4-3348-52EC-BAA4-F3C804FE008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7B5F7E1-DE79-1D33-2D06-9B474D89D4F6}"/>
              </a:ext>
            </a:extLst>
          </p:cNvPr>
          <p:cNvSpPr>
            <a:spLocks noGrp="1"/>
          </p:cNvSpPr>
          <p:nvPr>
            <p:ph type="body" idx="1"/>
          </p:nvPr>
        </p:nvSpPr>
        <p:spPr/>
        <p:txBody>
          <a:bodyPr/>
          <a:lstStyle/>
          <a:p>
            <a:r>
              <a:rPr lang="en-US" dirty="0"/>
              <a:t>So speaking of, lastly we’ll look at 5’UTR deletions as events that have at least one breakpoint in the 5’UTR region. </a:t>
            </a:r>
          </a:p>
          <a:p>
            <a:r>
              <a:rPr lang="en-US" dirty="0"/>
              <a:t>Once again, this type of deletion is a good place to start due to the more direct and straightforward interpretability of what exactly these disruptions could be affecting</a:t>
            </a:r>
          </a:p>
        </p:txBody>
      </p:sp>
    </p:spTree>
    <p:extLst>
      <p:ext uri="{BB962C8B-B14F-4D97-AF65-F5344CB8AC3E}">
        <p14:creationId xmlns:p14="http://schemas.microsoft.com/office/powerpoint/2010/main" val="1018929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89B11C3C-0083-508E-CFFD-F130B2BBB61C}"/>
            </a:ext>
          </a:extLst>
        </p:cNvPr>
        <p:cNvGrpSpPr/>
        <p:nvPr/>
      </p:nvGrpSpPr>
      <p:grpSpPr>
        <a:xfrm>
          <a:off x="0" y="0"/>
          <a:ext cx="0" cy="0"/>
          <a:chOff x="0" y="0"/>
          <a:chExt cx="0" cy="0"/>
        </a:xfrm>
      </p:grpSpPr>
      <p:sp>
        <p:nvSpPr>
          <p:cNvPr id="113" name="Google Shape;113;gdde2b5c2d7_0_8:notes">
            <a:extLst>
              <a:ext uri="{FF2B5EF4-FFF2-40B4-BE49-F238E27FC236}">
                <a16:creationId xmlns:a16="http://schemas.microsoft.com/office/drawing/2014/main" id="{C34F33B4-8E35-BC24-C41F-D6F27A0D58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a:extLst>
              <a:ext uri="{FF2B5EF4-FFF2-40B4-BE49-F238E27FC236}">
                <a16:creationId xmlns:a16="http://schemas.microsoft.com/office/drawing/2014/main" id="{C096E655-0AE8-4DEB-8E2B-CD47746D06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So once again, we’re able to see these strong point estimates in constrained and SCZ associated genes (5:2 in SCZ).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[which could in turn disrupt the TSS or a have a similar effect on the promoter inhibiting transcription]]</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p:txBody>
      </p:sp>
    </p:spTree>
    <p:extLst>
      <p:ext uri="{BB962C8B-B14F-4D97-AF65-F5344CB8AC3E}">
        <p14:creationId xmlns:p14="http://schemas.microsoft.com/office/powerpoint/2010/main" val="1883023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A556B0A5-3EE7-8BFC-593B-5ED2D799A455}"/>
            </a:ext>
          </a:extLst>
        </p:cNvPr>
        <p:cNvGrpSpPr/>
        <p:nvPr/>
      </p:nvGrpSpPr>
      <p:grpSpPr>
        <a:xfrm>
          <a:off x="0" y="0"/>
          <a:ext cx="0" cy="0"/>
          <a:chOff x="0" y="0"/>
          <a:chExt cx="0" cy="0"/>
        </a:xfrm>
      </p:grpSpPr>
      <p:sp>
        <p:nvSpPr>
          <p:cNvPr id="113" name="Google Shape;113;gdde2b5c2d7_0_8:notes">
            <a:extLst>
              <a:ext uri="{FF2B5EF4-FFF2-40B4-BE49-F238E27FC236}">
                <a16:creationId xmlns:a16="http://schemas.microsoft.com/office/drawing/2014/main" id="{BDF1B225-D950-D57B-B3DB-174E371BF2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a:extLst>
              <a:ext uri="{FF2B5EF4-FFF2-40B4-BE49-F238E27FC236}">
                <a16:creationId xmlns:a16="http://schemas.microsoft.com/office/drawing/2014/main" id="{8AEC3500-A121-303F-2ABF-0279BB7046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 putting these two sets of results next to each other (the promoters that we just looked at on top, and the 5’UTRs on the bottom), it’s clear that the stronger effects that we see might indicate that </a:t>
            </a:r>
            <a:r>
              <a:rPr lang="en-US" u="sng" dirty="0"/>
              <a:t>noncoding</a:t>
            </a:r>
            <a:r>
              <a:rPr lang="en-US" dirty="0"/>
              <a:t> structural variation, particularly those affecting these regions, could be a useful indicator for teasing out which genes are important for SCZ risk.</a:t>
            </a:r>
          </a:p>
        </p:txBody>
      </p:sp>
    </p:spTree>
    <p:extLst>
      <p:ext uri="{BB962C8B-B14F-4D97-AF65-F5344CB8AC3E}">
        <p14:creationId xmlns:p14="http://schemas.microsoft.com/office/powerpoint/2010/main" val="3371708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749824AE-28DB-AEF9-9BB5-92AC97C8C737}"/>
            </a:ext>
          </a:extLst>
        </p:cNvPr>
        <p:cNvGrpSpPr/>
        <p:nvPr/>
      </p:nvGrpSpPr>
      <p:grpSpPr>
        <a:xfrm>
          <a:off x="0" y="0"/>
          <a:ext cx="0" cy="0"/>
          <a:chOff x="0" y="0"/>
          <a:chExt cx="0" cy="0"/>
        </a:xfrm>
      </p:grpSpPr>
      <p:sp>
        <p:nvSpPr>
          <p:cNvPr id="113" name="Google Shape;113;gdde2b5c2d7_0_8:notes">
            <a:extLst>
              <a:ext uri="{FF2B5EF4-FFF2-40B4-BE49-F238E27FC236}">
                <a16:creationId xmlns:a16="http://schemas.microsoft.com/office/drawing/2014/main" id="{59B2B41D-8E77-EA75-48F2-1D57727395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a:extLst>
              <a:ext uri="{FF2B5EF4-FFF2-40B4-BE49-F238E27FC236}">
                <a16:creationId xmlns:a16="http://schemas.microsoft.com/office/drawing/2014/main" id="{73A21926-AE9B-4A8F-DD74-82CA77D37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Running with this idea, it might be reasonable to incorporate SVs to help improve gene discovery.</a:t>
            </a:r>
          </a:p>
        </p:txBody>
      </p:sp>
    </p:spTree>
    <p:extLst>
      <p:ext uri="{BB962C8B-B14F-4D97-AF65-F5344CB8AC3E}">
        <p14:creationId xmlns:p14="http://schemas.microsoft.com/office/powerpoint/2010/main" val="501626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D896DDC0-2971-2701-57EA-6C7DF3581D9E}"/>
            </a:ext>
          </a:extLst>
        </p:cNvPr>
        <p:cNvGrpSpPr/>
        <p:nvPr/>
      </p:nvGrpSpPr>
      <p:grpSpPr>
        <a:xfrm>
          <a:off x="0" y="0"/>
          <a:ext cx="0" cy="0"/>
          <a:chOff x="0" y="0"/>
          <a:chExt cx="0" cy="0"/>
        </a:xfrm>
      </p:grpSpPr>
      <p:sp>
        <p:nvSpPr>
          <p:cNvPr id="113" name="Google Shape;113;gdde2b5c2d7_0_8:notes">
            <a:extLst>
              <a:ext uri="{FF2B5EF4-FFF2-40B4-BE49-F238E27FC236}">
                <a16:creationId xmlns:a16="http://schemas.microsoft.com/office/drawing/2014/main" id="{74F539E3-B36E-C0E9-E076-75FFFD16F6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a:extLst>
              <a:ext uri="{FF2B5EF4-FFF2-40B4-BE49-F238E27FC236}">
                <a16:creationId xmlns:a16="http://schemas.microsoft.com/office/drawing/2014/main" id="{2D62F38A-BCC1-E925-221D-B62F79AD6B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Well, how much more could be out there if we were to just </a:t>
            </a:r>
            <a:r>
              <a:rPr lang="en-US" b="1" u="sng" dirty="0"/>
              <a:t>broaden</a:t>
            </a:r>
            <a:r>
              <a:rPr lang="en-US" dirty="0"/>
              <a:t> the scope of our analysis to include the </a:t>
            </a:r>
            <a:r>
              <a:rPr lang="en-US" b="1" u="sng" dirty="0"/>
              <a:t>whole</a:t>
            </a:r>
            <a:r>
              <a:rPr lang="en-US" u="sng" dirty="0"/>
              <a:t> </a:t>
            </a:r>
            <a:r>
              <a:rPr lang="en-US" b="0" u="none" dirty="0"/>
              <a:t>genome</a:t>
            </a:r>
            <a:r>
              <a:rPr lang="en-US" u="none" dirty="0"/>
              <a:t>? Namely, through whole genome sequencing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37384149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a simple proof of concept, and to make this idea a little bit more concrete, in our datasets, we find these 5 genes that are affected by these rare 5’UTR deletions. </a:t>
            </a:r>
          </a:p>
        </p:txBody>
      </p:sp>
    </p:spTree>
    <p:extLst>
      <p:ext uri="{BB962C8B-B14F-4D97-AF65-F5344CB8AC3E}">
        <p14:creationId xmlns:p14="http://schemas.microsoft.com/office/powerpoint/2010/main" val="35319650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6B049-4012-4EEA-2A32-6C5C8C51C2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B3815F-56A4-AB43-C715-CBA18F40408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F4F1B4-F153-5886-65CB-D75D4CB2C092}"/>
              </a:ext>
            </a:extLst>
          </p:cNvPr>
          <p:cNvSpPr>
            <a:spLocks noGrp="1"/>
          </p:cNvSpPr>
          <p:nvPr>
            <p:ph type="body" idx="1"/>
          </p:nvPr>
        </p:nvSpPr>
        <p:spPr/>
        <p:txBody>
          <a:bodyPr/>
          <a:lstStyle/>
          <a:p>
            <a:r>
              <a:rPr lang="en-US" dirty="0"/>
              <a:t>Looking for these in the previous SCHEMA analysis of schizophrenia exomes, we find that these genes are </a:t>
            </a:r>
            <a:r>
              <a:rPr lang="en-US" u="sng" dirty="0"/>
              <a:t>also</a:t>
            </a:r>
            <a:r>
              <a:rPr lang="en-US" dirty="0"/>
              <a:t> among those determined to be FDR significant. </a:t>
            </a:r>
          </a:p>
          <a:p>
            <a:pPr lvl="1"/>
            <a:r>
              <a:rPr lang="en-US" dirty="0"/>
              <a:t>However, had these 5’ UTR deletion SVs been called, annotated, and </a:t>
            </a:r>
            <a:r>
              <a:rPr lang="en-US" b="1" u="sng" dirty="0"/>
              <a:t>added</a:t>
            </a:r>
            <a:r>
              <a:rPr lang="en-US" dirty="0"/>
              <a:t> to the previous SCHEMA analysis in the same way that they have been for the WGSPD cohort, these genes </a:t>
            </a:r>
            <a:r>
              <a:rPr lang="en-US" u="sng" dirty="0"/>
              <a:t>could</a:t>
            </a:r>
            <a:r>
              <a:rPr lang="en-US" dirty="0"/>
              <a:t> have been pushed up and reclassified to exome wide significance. </a:t>
            </a:r>
          </a:p>
          <a:p>
            <a:pPr lvl="2"/>
            <a:endParaRPr lang="en-US" dirty="0"/>
          </a:p>
        </p:txBody>
      </p:sp>
    </p:spTree>
    <p:extLst>
      <p:ext uri="{BB962C8B-B14F-4D97-AF65-F5344CB8AC3E}">
        <p14:creationId xmlns:p14="http://schemas.microsoft.com/office/powerpoint/2010/main" val="1546632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latin typeface="Open Sans" panose="020B0606030504020204" pitchFamily="34" charset="0"/>
                <a:ea typeface="Open Sans" panose="020B0606030504020204" pitchFamily="34" charset="0"/>
                <a:cs typeface="Open Sans" panose="020B0606030504020204" pitchFamily="34" charset="0"/>
              </a:rPr>
              <a:t>Finally, I just wanted to bring back this result that I originally used to motivate the value of using rare SVs over SNVs, particularly when we want to look at </a:t>
            </a:r>
            <a:r>
              <a:rPr lang="en-US" u="sng" dirty="0">
                <a:latin typeface="Open Sans" panose="020B0606030504020204" pitchFamily="34" charset="0"/>
                <a:ea typeface="Open Sans" panose="020B0606030504020204" pitchFamily="34" charset="0"/>
                <a:cs typeface="Open Sans" panose="020B0606030504020204" pitchFamily="34" charset="0"/>
              </a:rPr>
              <a:t>noncoding</a:t>
            </a:r>
            <a:r>
              <a:rPr lang="en-US" dirty="0">
                <a:latin typeface="Open Sans" panose="020B0606030504020204" pitchFamily="34" charset="0"/>
                <a:ea typeface="Open Sans" panose="020B0606030504020204" pitchFamily="34" charset="0"/>
                <a:cs typeface="Open Sans" panose="020B0606030504020204" pitchFamily="34" charset="0"/>
              </a:rPr>
              <a:t> signal, and tie everything together to highlight the direction that we’re hoping to continue building toward.</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latin typeface="Open Sans" panose="020B0606030504020204" pitchFamily="34" charset="0"/>
                <a:ea typeface="Open Sans" panose="020B0606030504020204" pitchFamily="34" charset="0"/>
                <a:cs typeface="Open Sans" panose="020B0606030504020204" pitchFamily="34" charset="0"/>
              </a:rPr>
              <a:t>I think that this result really encapsulates and tells a story of how important SVs are and, in the larger picture, how important WGS is.</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effectLst/>
                <a:latin typeface="Open Sans" panose="020B0606030504020204" pitchFamily="34" charset="0"/>
                <a:ea typeface="Open Sans" panose="020B0606030504020204" pitchFamily="34" charset="0"/>
                <a:cs typeface="Open Sans" panose="020B0606030504020204" pitchFamily="34" charset="0"/>
              </a:rPr>
              <a:t>Whereas SNVs weren’t able to detect </a:t>
            </a:r>
            <a:r>
              <a:rPr lang="en-US" u="sng" dirty="0">
                <a:effectLst/>
                <a:latin typeface="Open Sans" panose="020B0606030504020204" pitchFamily="34" charset="0"/>
                <a:ea typeface="Open Sans" panose="020B0606030504020204" pitchFamily="34" charset="0"/>
                <a:cs typeface="Open Sans" panose="020B0606030504020204" pitchFamily="34" charset="0"/>
              </a:rPr>
              <a:t>any</a:t>
            </a:r>
            <a:r>
              <a:rPr lang="en-US" u="none" dirty="0">
                <a:effectLst/>
                <a:latin typeface="Open Sans" panose="020B0606030504020204" pitchFamily="34" charset="0"/>
                <a:ea typeface="Open Sans" panose="020B0606030504020204" pitchFamily="34" charset="0"/>
                <a:cs typeface="Open Sans" panose="020B0606030504020204" pitchFamily="34" charset="0"/>
              </a:rPr>
              <a:t> clear positive enrichment</a:t>
            </a:r>
            <a:r>
              <a:rPr lang="en-US" dirty="0">
                <a:effectLst/>
                <a:latin typeface="Open Sans" panose="020B0606030504020204" pitchFamily="34" charset="0"/>
                <a:ea typeface="Open Sans" panose="020B0606030504020204" pitchFamily="34" charset="0"/>
                <a:cs typeface="Open Sans" panose="020B0606030504020204" pitchFamily="34" charset="0"/>
              </a:rPr>
              <a:t> of constraint in noncoding regions, deletion and duplication SVs show a </a:t>
            </a:r>
            <a:r>
              <a:rPr lang="en-US" u="sng" dirty="0">
                <a:effectLst/>
                <a:latin typeface="Open Sans" panose="020B0606030504020204" pitchFamily="34" charset="0"/>
                <a:ea typeface="Open Sans" panose="020B0606030504020204" pitchFamily="34" charset="0"/>
                <a:cs typeface="Open Sans" panose="020B0606030504020204" pitchFamily="34" charset="0"/>
              </a:rPr>
              <a:t>very</a:t>
            </a:r>
            <a:r>
              <a:rPr lang="en-US" dirty="0">
                <a:effectLst/>
                <a:latin typeface="Open Sans" panose="020B0606030504020204" pitchFamily="34" charset="0"/>
                <a:ea typeface="Open Sans" panose="020B0606030504020204" pitchFamily="34" charset="0"/>
                <a:cs typeface="Open Sans" panose="020B0606030504020204" pitchFamily="34" charset="0"/>
              </a:rPr>
              <a:t> different picture – with these point estimates hovering around 2.</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effectLst/>
                <a:latin typeface="Open Sans" panose="020B0606030504020204" pitchFamily="34" charset="0"/>
                <a:ea typeface="Open Sans" panose="020B0606030504020204" pitchFamily="34" charset="0"/>
                <a:cs typeface="Open Sans" panose="020B0606030504020204" pitchFamily="34" charset="0"/>
              </a:rPr>
              <a:t>Of course, we’re only able to appreciate this result because of the resolution and scope provided by WGS when it comes to detecting these types of events</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effectLst/>
                <a:latin typeface="Open Sans" panose="020B0606030504020204" pitchFamily="34" charset="0"/>
                <a:ea typeface="Open Sans" panose="020B0606030504020204" pitchFamily="34" charset="0"/>
                <a:cs typeface="Open Sans" panose="020B0606030504020204" pitchFamily="34" charset="0"/>
              </a:rPr>
              <a:t>And lastly, I’ve only </a:t>
            </a:r>
            <a:r>
              <a:rPr lang="en-US" u="sng" dirty="0">
                <a:effectLst/>
                <a:latin typeface="Open Sans" panose="020B0606030504020204" pitchFamily="34" charset="0"/>
                <a:ea typeface="Open Sans" panose="020B0606030504020204" pitchFamily="34" charset="0"/>
                <a:cs typeface="Open Sans" panose="020B0606030504020204" pitchFamily="34" charset="0"/>
              </a:rPr>
              <a:t>briefly</a:t>
            </a:r>
            <a:r>
              <a:rPr lang="en-US" dirty="0">
                <a:effectLst/>
                <a:latin typeface="Open Sans" panose="020B0606030504020204" pitchFamily="34" charset="0"/>
                <a:ea typeface="Open Sans" panose="020B0606030504020204" pitchFamily="34" charset="0"/>
                <a:cs typeface="Open Sans" panose="020B0606030504020204" pitchFamily="34" charset="0"/>
              </a:rPr>
              <a:t> teased this noncoding duplication signal, but there’s certainly a lot more to be uncovered from really refining and digging into these duplication events as well as other </a:t>
            </a:r>
            <a:r>
              <a:rPr lang="en-US" dirty="0" err="1">
                <a:effectLst/>
                <a:latin typeface="Open Sans" panose="020B0606030504020204" pitchFamily="34" charset="0"/>
                <a:ea typeface="Open Sans" panose="020B0606030504020204" pitchFamily="34" charset="0"/>
                <a:cs typeface="Open Sans" panose="020B0606030504020204" pitchFamily="34" charset="0"/>
              </a:rPr>
              <a:t>sv</a:t>
            </a:r>
            <a:r>
              <a:rPr lang="en-US" dirty="0">
                <a:effectLst/>
                <a:latin typeface="Open Sans" panose="020B0606030504020204" pitchFamily="34" charset="0"/>
                <a:ea typeface="Open Sans" panose="020B0606030504020204" pitchFamily="34" charset="0"/>
                <a:cs typeface="Open Sans" panose="020B0606030504020204" pitchFamily="34" charset="0"/>
              </a:rPr>
              <a:t> classes.</a:t>
            </a:r>
          </a:p>
          <a:p>
            <a:pPr marL="1085850" marR="0" lvl="2" indent="-171450" algn="l" defTabSz="914400" rtl="0" eaLnBrk="1" fontAlgn="auto" latinLnBrk="0" hangingPunct="1">
              <a:lnSpc>
                <a:spcPct val="100000"/>
              </a:lnSpc>
              <a:spcBef>
                <a:spcPts val="0"/>
              </a:spcBef>
              <a:spcAft>
                <a:spcPts val="0"/>
              </a:spcAft>
              <a:buClr>
                <a:srgbClr val="000000"/>
              </a:buClr>
              <a:buSzPts val="1100"/>
              <a:tabLst/>
              <a:defRPr/>
            </a:pP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1085850" marR="0" lvl="2" indent="-171450" algn="l" defTabSz="914400" rtl="0" eaLnBrk="1" fontAlgn="auto" latinLnBrk="0" hangingPunct="1">
              <a:lnSpc>
                <a:spcPct val="100000"/>
              </a:lnSpc>
              <a:spcBef>
                <a:spcPts val="0"/>
              </a:spcBef>
              <a:spcAft>
                <a:spcPts val="0"/>
              </a:spcAft>
              <a:buClr>
                <a:srgbClr val="000000"/>
              </a:buClr>
              <a:buSzPts val="1100"/>
              <a:tabLst/>
              <a:defRPr/>
            </a:pP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1085850" marR="0" lvl="2" indent="-171450" algn="l" defTabSz="914400" rtl="0" eaLnBrk="1" fontAlgn="auto" latinLnBrk="0" hangingPunct="1">
              <a:lnSpc>
                <a:spcPct val="100000"/>
              </a:lnSpc>
              <a:spcBef>
                <a:spcPts val="0"/>
              </a:spcBef>
              <a:spcAft>
                <a:spcPts val="0"/>
              </a:spcAft>
              <a:buClr>
                <a:srgbClr val="000000"/>
              </a:buClr>
              <a:buSzPts val="1100"/>
              <a:tabLst/>
              <a:defRPr/>
            </a:pP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1085850" marR="0" lvl="2" indent="-171450" algn="l" defTabSz="914400" rtl="0" eaLnBrk="1" fontAlgn="auto" latinLnBrk="0" hangingPunct="1">
              <a:lnSpc>
                <a:spcPct val="100000"/>
              </a:lnSpc>
              <a:spcBef>
                <a:spcPts val="0"/>
              </a:spcBef>
              <a:spcAft>
                <a:spcPts val="0"/>
              </a:spcAft>
              <a:buClr>
                <a:srgbClr val="000000"/>
              </a:buClr>
              <a:buSzPts val="1100"/>
              <a:tabLst/>
              <a:defRPr/>
            </a:pP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effectLst/>
                <a:latin typeface="Open Sans" panose="020B0606030504020204" pitchFamily="34" charset="0"/>
                <a:ea typeface="Open Sans" panose="020B0606030504020204" pitchFamily="34" charset="0"/>
                <a:cs typeface="Open Sans" panose="020B0606030504020204" pitchFamily="34" charset="0"/>
              </a:rPr>
              <a:t>Also look into insertion events such as with ALU, L1, and SVA mobile element insertion events</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1085850" marR="0" lvl="2" indent="-171450" algn="l" defTabSz="914400" rtl="0" eaLnBrk="1" fontAlgn="auto" latinLnBrk="0" hangingPunct="1">
              <a:lnSpc>
                <a:spcPct val="100000"/>
              </a:lnSpc>
              <a:spcBef>
                <a:spcPts val="0"/>
              </a:spcBef>
              <a:spcAft>
                <a:spcPts val="0"/>
              </a:spcAft>
              <a:buClr>
                <a:srgbClr val="000000"/>
              </a:buClr>
              <a:buSzPts val="1100"/>
              <a:tabLst/>
              <a:defRPr/>
            </a:pPr>
            <a:endParaRPr lang="en-US" dirty="0">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5082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with that, some final takeaways. </a:t>
            </a:r>
          </a:p>
          <a:p>
            <a:r>
              <a:rPr lang="en-US" dirty="0"/>
              <a:t>We’ve shown that </a:t>
            </a:r>
            <a:r>
              <a:rPr lang="en-US" u="sng" dirty="0"/>
              <a:t>noncoding</a:t>
            </a:r>
            <a:r>
              <a:rPr lang="en-US" dirty="0"/>
              <a:t> SNVs are far less biologically interpretable compared to SVs</a:t>
            </a:r>
          </a:p>
          <a:p>
            <a:r>
              <a:rPr lang="en-US" dirty="0"/>
              <a:t>In particular, SVs can be used to help identify noncoding constrained regions associated with neuropsychiatric disorders</a:t>
            </a:r>
          </a:p>
          <a:p>
            <a:r>
              <a:rPr lang="en-US" dirty="0"/>
              <a:t>And in this case, we’ve shown an example in which SVs affecting promoters and UTRs could contribute towards schizophrenia risk</a:t>
            </a:r>
          </a:p>
          <a:p>
            <a:pPr lvl="0"/>
            <a:r>
              <a:rPr lang="en-US" dirty="0"/>
              <a:t>All in all, we’ve made a case for the integration and the benefits of SVs in gene discovery </a:t>
            </a:r>
          </a:p>
          <a:p>
            <a:pPr lvl="1"/>
            <a:endParaRPr lang="en-US" dirty="0"/>
          </a:p>
          <a:p>
            <a:pPr lvl="1"/>
            <a:endParaRPr lang="en-US" dirty="0"/>
          </a:p>
        </p:txBody>
      </p:sp>
    </p:spTree>
    <p:extLst>
      <p:ext uri="{BB962C8B-B14F-4D97-AF65-F5344CB8AC3E}">
        <p14:creationId xmlns:p14="http://schemas.microsoft.com/office/powerpoint/2010/main" val="2245398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to end, I'd like to give a huge thank you to Cal, Ben, and Mike for their mentorship. As well as to our sponsors, all of the collaborators and folks involved with the WGSPD consortium. and of course, all of you for your attention. Thank you.</a:t>
            </a:r>
          </a:p>
        </p:txBody>
      </p:sp>
    </p:spTree>
    <p:extLst>
      <p:ext uri="{BB962C8B-B14F-4D97-AF65-F5344CB8AC3E}">
        <p14:creationId xmlns:p14="http://schemas.microsoft.com/office/powerpoint/2010/main" val="2181196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further motivate the use of Gnocchi, here’s a plot showing that Gnocchi is well calibrated against structural variation (SV) constraint in addition to SNVs</a:t>
            </a:r>
          </a:p>
          <a:p>
            <a:pPr lvl="1"/>
            <a:r>
              <a:rPr lang="en-US" dirty="0"/>
              <a:t>So this plot shows Gnocchi scores along the x-axis, where we get more constrained the further right look</a:t>
            </a:r>
          </a:p>
          <a:p>
            <a:pPr lvl="1"/>
            <a:r>
              <a:rPr lang="en-US" dirty="0"/>
              <a:t>And along the y-axis is the APS (or adjusted proportion of singletons) score, which is a constraint metric developed for SVs, where larger values indicate higher constraint</a:t>
            </a:r>
          </a:p>
          <a:p>
            <a:pPr lvl="0"/>
            <a:r>
              <a:rPr lang="en-US" dirty="0"/>
              <a:t>And so we can see that among the most constrained Gnocchi regions, we’re also expecting SV constraint</a:t>
            </a:r>
          </a:p>
        </p:txBody>
      </p:sp>
    </p:spTree>
    <p:extLst>
      <p:ext uri="{BB962C8B-B14F-4D97-AF65-F5344CB8AC3E}">
        <p14:creationId xmlns:p14="http://schemas.microsoft.com/office/powerpoint/2010/main" val="1421928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One thing that I want to quickly highlight and provide some more motivation for, that we’ll see in the upcoming results, is our continued interest in and use of the constrained gene set while looking at SVs</a:t>
            </a:r>
          </a:p>
          <a:p>
            <a:pPr lvl="1"/>
            <a:r>
              <a:rPr lang="en-US" dirty="0"/>
              <a:t>In particular, we’re </a:t>
            </a:r>
            <a:r>
              <a:rPr lang="en-US" u="sng" dirty="0"/>
              <a:t>expecting</a:t>
            </a:r>
            <a:r>
              <a:rPr lang="en-US" u="none" dirty="0"/>
              <a:t> and hoping to see a concordance between rare deletion SVs and constraint, which is really motivated by the previous work summarized in this plot.</a:t>
            </a:r>
            <a:endParaRPr lang="en-US" dirty="0"/>
          </a:p>
          <a:p>
            <a:pPr lvl="1"/>
            <a:r>
              <a:rPr lang="en-US" dirty="0"/>
              <a:t>What we’re seeing is that among the </a:t>
            </a:r>
            <a:r>
              <a:rPr lang="en-US" u="sng" dirty="0"/>
              <a:t>most</a:t>
            </a:r>
            <a:r>
              <a:rPr lang="en-US" dirty="0"/>
              <a:t> constrained genes (towards the left side of the plot), we see a pretty clear depletion of deletions compared to what we see in some of the less constrained genes (on the right side of the plot).</a:t>
            </a:r>
          </a:p>
          <a:p>
            <a:pPr lvl="1"/>
            <a:endParaRPr lang="en-US" dirty="0"/>
          </a:p>
          <a:p>
            <a:pPr lvl="1"/>
            <a:endParaRPr lang="en-US" dirty="0"/>
          </a:p>
          <a:p>
            <a:pPr lvl="1"/>
            <a:r>
              <a:rPr lang="en-US" dirty="0"/>
              <a:t>Expectation of deletions based on gene length, genomic context, and structure of exons and introns </a:t>
            </a:r>
          </a:p>
        </p:txBody>
      </p:sp>
    </p:spTree>
    <p:extLst>
      <p:ext uri="{BB962C8B-B14F-4D97-AF65-F5344CB8AC3E}">
        <p14:creationId xmlns:p14="http://schemas.microsoft.com/office/powerpoint/2010/main" val="4186130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advantages of resolution and scope that comes with WGS compared to WES naturally lend themselves well to characterizing Structural variation (SVs) across the genome in both coding and noncoding regions.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Not only that, whereas WES is only able to capture copy number variants (or CNVs), which include DEL, DUP, and MCNVs, WGS is able to capture other SVs </a:t>
            </a:r>
            <a:r>
              <a:rPr lang="en-US" i="1" dirty="0"/>
              <a:t>in addition to</a:t>
            </a:r>
            <a:r>
              <a:rPr lang="en-US" i="0" dirty="0"/>
              <a:t> CNVs. To include insertions, inversion, translocations, and other complex SV.</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Together, this allows WGS to detect 10,000 times more SVs per genome than with WES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SV: genomic rearrangement of &gt; 50 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Important contributor to human disease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4086014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Without going into too much detail, SVs were called and annotated using the GATK-SV pipeline</a:t>
            </a:r>
          </a:p>
        </p:txBody>
      </p:sp>
    </p:spTree>
    <p:extLst>
      <p:ext uri="{BB962C8B-B14F-4D97-AF65-F5344CB8AC3E}">
        <p14:creationId xmlns:p14="http://schemas.microsoft.com/office/powerpoint/2010/main" val="174643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All of the previous benefits of WGS for SVs becomes a little more concrete here </a:t>
            </a:r>
          </a:p>
          <a:p>
            <a:r>
              <a:rPr lang="en-US" dirty="0"/>
              <a:t>Looking at the distribution of sizes across all SV types (different colors), we see that we have the resolution to confidently detect a range of SVs (sizes along the x axis) and these fall within expectations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effectLst/>
                <a:latin typeface="Open Sans" panose="020B0606030504020204" pitchFamily="34" charset="0"/>
                <a:ea typeface="Open Sans" panose="020B0606030504020204" pitchFamily="34" charset="0"/>
                <a:cs typeface="Open Sans" panose="020B0606030504020204" pitchFamily="34" charset="0"/>
              </a:rPr>
              <a:t>Also look into insertion events such as with ALU, L1, and SVA mobile element insertion events</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7091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this is where the WGSPD consortium sits </a:t>
            </a:r>
            <a:r>
              <a:rPr lang="en-US" b="1" u="sng" dirty="0"/>
              <a:t>perfectly</a:t>
            </a:r>
            <a:r>
              <a:rPr lang="en-US" dirty="0"/>
              <a:t> to start chipping away at this question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Importantly, these whole-genome sequenced samples offer </a:t>
            </a:r>
            <a:r>
              <a:rPr lang="en-US" b="1" u="sng" dirty="0"/>
              <a:t>better</a:t>
            </a:r>
            <a:r>
              <a:rPr lang="en-US" dirty="0"/>
              <a:t> detection for single nucleotide variation, as well as for larger structural variation events, across a </a:t>
            </a:r>
            <a:r>
              <a:rPr lang="en-US" b="1" u="sng" dirty="0"/>
              <a:t>much</a:t>
            </a:r>
            <a:r>
              <a:rPr lang="en-US" dirty="0"/>
              <a:t> larger scope of the human genome compared to WES. </a:t>
            </a:r>
          </a:p>
          <a:p>
            <a:pPr lvl="1"/>
            <a:r>
              <a:rPr lang="en-US" dirty="0"/>
              <a:t>For today, we’ll be focusing on the </a:t>
            </a:r>
            <a:r>
              <a:rPr lang="en-US" b="1" u="sng" dirty="0"/>
              <a:t>bipolar</a:t>
            </a:r>
            <a:r>
              <a:rPr lang="en-US" dirty="0"/>
              <a:t> and </a:t>
            </a:r>
            <a:r>
              <a:rPr lang="en-US" b="1" u="sng" dirty="0"/>
              <a:t>schizophrenia</a:t>
            </a:r>
            <a:r>
              <a:rPr lang="en-US" dirty="0"/>
              <a:t> subsets of the cohort</a:t>
            </a:r>
          </a:p>
          <a:p>
            <a:pPr lvl="0"/>
            <a:r>
              <a:rPr lang="en-US" dirty="0"/>
              <a:t>In total, this analysis includes ~9500 cases and ~23.5k controls from a US based population.</a:t>
            </a:r>
          </a:p>
          <a:p>
            <a:pPr lvl="1"/>
            <a:r>
              <a:rPr lang="en-US" dirty="0"/>
              <a:t>I’ll note that for </a:t>
            </a:r>
            <a:r>
              <a:rPr lang="en-US" b="1" u="sng" dirty="0"/>
              <a:t>all</a:t>
            </a:r>
            <a:r>
              <a:rPr lang="en-US" dirty="0"/>
              <a:t> of the following analyses, the BP and SCZ samples were aggregated and analyzed together due to the </a:t>
            </a:r>
            <a:r>
              <a:rPr lang="en-US" b="1" u="sng" dirty="0"/>
              <a:t>known</a:t>
            </a:r>
            <a:r>
              <a:rPr lang="en-US" dirty="0"/>
              <a:t> genetic overlap of the two conditions.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Some overlap with SCHEMA1 samples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30x WGS coverage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Post sample qc (filtering out poorly genotyped samples, related samples, samples with mismatching reported and imputed sex records, and samples with mismatching reported and inferred ancestry records)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some background, the WGSPD consortium is a partnership between the National Institute of Mental Health, the Stanley Center for Psychiatric Research, as well as 11 academic institutions.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832019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finally, here’s the distribution of SVs detected stratified by inferred ancestry. It should be clear from the varying number of observations across ancestries that accounting for these diverse populations is extremely important for any similar analyses moving forward.</a:t>
            </a:r>
          </a:p>
          <a:p>
            <a:endParaRPr lang="en-US" dirty="0"/>
          </a:p>
        </p:txBody>
      </p:sp>
    </p:spTree>
    <p:extLst>
      <p:ext uri="{BB962C8B-B14F-4D97-AF65-F5344CB8AC3E}">
        <p14:creationId xmlns:p14="http://schemas.microsoft.com/office/powerpoint/2010/main" val="2023282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It’s also worth highlighting that the incredible diversity of this data (particularly the African American individuals) gives us the opportunity to analyze genetic ancestry groups that have been historically underrepresented in the </a:t>
            </a:r>
            <a:r>
              <a:rPr lang="en-US" dirty="0" err="1"/>
              <a:t>psychgen</a:t>
            </a:r>
            <a:r>
              <a:rPr lang="en-US" dirty="0"/>
              <a:t> space.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Some overlap with SCHEMA1 samples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30x WGS coverage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Post sample qc (filtering out poorly genotyped samples, related samples, samples with mismatching reported and imputed sex records, and samples with mismatching reported and inferred ancestry records)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some background, the WGSPD consortium is a partnership between the National Institute of Mental Health, the Stanley Center for Psychiatric Research, as well as 11 academic institutions.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68017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So, in order to make our results a little bit more digestible later, here are the gene sets that we used to </a:t>
            </a:r>
            <a:r>
              <a:rPr lang="en-US" u="sng" dirty="0"/>
              <a:t>frame</a:t>
            </a:r>
            <a:r>
              <a:rPr lang="en-US" dirty="0"/>
              <a:t> our analysis, all validated in separate studies.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schizophrenia, autism spectrum, and neurodevelopmental disorder gene sets that we’ll show were all derived from various meta analyses of large exome consortiums.</a:t>
            </a:r>
          </a:p>
          <a:p>
            <a:pPr marL="914400" lvl="1" indent="-298450"/>
            <a:r>
              <a:rPr lang="en-US" dirty="0"/>
              <a:t>And the constrained gene set is a set of genes that were previously identified to be under </a:t>
            </a:r>
            <a:r>
              <a:rPr lang="en-US" u="sng" dirty="0"/>
              <a:t>strong purifying natural selection </a:t>
            </a:r>
            <a:r>
              <a:rPr lang="en-US" dirty="0"/>
              <a:t>(or constraint). </a:t>
            </a:r>
          </a:p>
          <a:p>
            <a:pPr marL="914400" lvl="1" indent="-298450"/>
            <a:r>
              <a:rPr lang="en-US" dirty="0"/>
              <a:t>For each of these gene sets, we look at rare variation enrichment in cases compared to controls.</a:t>
            </a:r>
          </a:p>
          <a:p>
            <a:pPr marL="914400" lvl="1" indent="-298450"/>
            <a:endParaRPr lang="en-US" dirty="0"/>
          </a:p>
          <a:p>
            <a:pPr marL="457200" lvl="0" indent="-298450"/>
            <a:endParaRPr lang="en-US" dirty="0"/>
          </a:p>
          <a:p>
            <a:pPr marL="457200" lvl="0" indent="-298450"/>
            <a:endParaRPr lang="en-US" dirty="0"/>
          </a:p>
          <a:p>
            <a:pPr marL="457200" lvl="0" indent="-298450"/>
            <a:endParaRPr lang="en-US" dirty="0"/>
          </a:p>
          <a:p>
            <a:pPr marL="457200" lvl="0" indent="-298450"/>
            <a:endParaRPr lang="en-US" dirty="0"/>
          </a:p>
          <a:p>
            <a:pPr marL="457200" lvl="0" indent="-298450"/>
            <a:r>
              <a:rPr lang="en-US" dirty="0" err="1"/>
              <a:t>pLI</a:t>
            </a:r>
            <a:r>
              <a:rPr lang="en-US" dirty="0"/>
              <a:t> (</a:t>
            </a:r>
            <a:r>
              <a:rPr lang="en-US" dirty="0" err="1"/>
              <a:t>gnomad</a:t>
            </a:r>
            <a:r>
              <a:rPr lang="en-US" dirty="0"/>
              <a:t> probability of being loss of function intolerant) metric &gt; .9 [identified from the analysis of ~60k exomes (</a:t>
            </a:r>
            <a:r>
              <a:rPr lang="en-US" dirty="0" err="1"/>
              <a:t>gnomAD</a:t>
            </a:r>
            <a:r>
              <a:rPr lang="en-US"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Bonferroni FDR significant genes [from ~24k schizophrenia cases and ~97k controls (SCHEMA)]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Bonferroni FDR significant genes [63k exomes spanning 33 autism cohort]</a:t>
            </a:r>
          </a:p>
          <a:p>
            <a:pPr marL="457200" lvl="0" indent="-298450"/>
            <a:endParaRPr lang="en-US" dirty="0"/>
          </a:p>
          <a:p>
            <a:pPr marL="457200" lvl="0" indent="-298450"/>
            <a:r>
              <a:rPr lang="en-US" dirty="0"/>
              <a:t>For each of these, we conduct a fishers exact test comparing ultra-rare counts between case and controls to arrive at an odds ratio estimate. We defined ultra rare as a MAC &lt; 10, which corresponds to a MAF of &lt; ~1/10</a:t>
            </a:r>
          </a:p>
        </p:txBody>
      </p:sp>
    </p:spTree>
    <p:extLst>
      <p:ext uri="{BB962C8B-B14F-4D97-AF65-F5344CB8AC3E}">
        <p14:creationId xmlns:p14="http://schemas.microsoft.com/office/powerpoint/2010/main" val="412725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E32DA642-3D95-F01F-FC68-7DCB3713202C}"/>
            </a:ext>
          </a:extLst>
        </p:cNvPr>
        <p:cNvGrpSpPr/>
        <p:nvPr/>
      </p:nvGrpSpPr>
      <p:grpSpPr>
        <a:xfrm>
          <a:off x="0" y="0"/>
          <a:ext cx="0" cy="0"/>
          <a:chOff x="0" y="0"/>
          <a:chExt cx="0" cy="0"/>
        </a:xfrm>
      </p:grpSpPr>
      <p:sp>
        <p:nvSpPr>
          <p:cNvPr id="113" name="Google Shape;113;gdde2b5c2d7_0_8:notes">
            <a:extLst>
              <a:ext uri="{FF2B5EF4-FFF2-40B4-BE49-F238E27FC236}">
                <a16:creationId xmlns:a16="http://schemas.microsoft.com/office/drawing/2014/main" id="{FE20C97A-5DDB-A11F-E52E-4CCBB75CA0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a:extLst>
              <a:ext uri="{FF2B5EF4-FFF2-40B4-BE49-F238E27FC236}">
                <a16:creationId xmlns:a16="http://schemas.microsoft.com/office/drawing/2014/main" id="{87918DB2-95A3-B5F2-4D27-89D907AFD3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The first thing that we looked at were rare coding single nucleotide variants (SNVs).</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what we saw was an </a:t>
            </a:r>
            <a:r>
              <a:rPr lang="en-US" b="1" u="sng" dirty="0"/>
              <a:t>expected</a:t>
            </a:r>
            <a:r>
              <a:rPr lang="en-US" dirty="0"/>
              <a:t> enrichment across the board of rare protein truncating variants (or PTVs) within each of our gene sets of interest.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Stepping through each of the results,</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On the right, we’re plotting odds ratio estimates and corresponding 95% confidence intervals</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Going one-by-one, we see a positive effect in genes associated with schizophrenia (in blue) with an OR estimate of about 1.4. </a:t>
            </a:r>
          </a:p>
          <a:p>
            <a:pPr marL="2000250" marR="0" lvl="4" indent="-171450" algn="l" defTabSz="914400" rtl="0" eaLnBrk="1" fontAlgn="auto" latinLnBrk="0" hangingPunct="1">
              <a:lnSpc>
                <a:spcPct val="100000"/>
              </a:lnSpc>
              <a:spcBef>
                <a:spcPts val="0"/>
              </a:spcBef>
              <a:spcAft>
                <a:spcPts val="0"/>
              </a:spcAft>
              <a:buClr>
                <a:srgbClr val="000000"/>
              </a:buClr>
              <a:buSzPts val="1100"/>
              <a:tabLst/>
              <a:defRPr/>
            </a:pPr>
            <a:r>
              <a:rPr lang="en-US" dirty="0"/>
              <a:t>(And this larger effect, compared to the other gene sets, is somewhat expected, due to the composition of our cohort)</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Next, the autism (in green) and neurodevelopmental (in orange) gene sets also show a similar effect likely due to the genetic overlap between these conditions and our cohort phenotypes.</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We can also see an enrichment of PTVs disrupting genes that are under constraint (in pink), with an OR estimate of 1.15. </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Lastly, we’ve also included an additional baseline metric that looks at </a:t>
            </a:r>
            <a:r>
              <a:rPr lang="en-US" u="sng" dirty="0"/>
              <a:t>all</a:t>
            </a:r>
            <a:r>
              <a:rPr lang="en-US" dirty="0"/>
              <a:t> genes that were detected (in grey), and this is expected to be something close to 1, which is exactly what we see.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All together, these results serve as a </a:t>
            </a:r>
            <a:r>
              <a:rPr lang="en-US" u="sng" dirty="0"/>
              <a:t>really great</a:t>
            </a:r>
            <a:r>
              <a:rPr lang="en-US" dirty="0"/>
              <a:t> and encouraging positive control, since we’re reaffirming that we </a:t>
            </a:r>
            <a:r>
              <a:rPr lang="en-US" u="sng" dirty="0"/>
              <a:t>can</a:t>
            </a:r>
            <a:r>
              <a:rPr lang="en-US" dirty="0"/>
              <a:t> detect the same sort of effects through </a:t>
            </a:r>
            <a:r>
              <a:rPr lang="en-US" u="sng" dirty="0"/>
              <a:t>genome</a:t>
            </a:r>
            <a:r>
              <a:rPr lang="en-US" u="none" dirty="0"/>
              <a:t> analysis as we’ve seen before in </a:t>
            </a:r>
            <a:r>
              <a:rPr lang="en-US" u="sng" dirty="0"/>
              <a:t>exome</a:t>
            </a:r>
            <a:r>
              <a:rPr lang="en-US" u="none" dirty="0"/>
              <a:t> analysis.</a:t>
            </a: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PTVs predicted using ensemble’s variant effect predictor VEP</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212332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Next, we took a similar look at rare synonymous variation with respect to these gene sets as a sort of </a:t>
            </a:r>
            <a:r>
              <a:rPr lang="en-US" u="sng" dirty="0"/>
              <a:t>negative control</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time, we’re seeing </a:t>
            </a:r>
            <a:r>
              <a:rPr lang="en-US" u="sng" dirty="0"/>
              <a:t>almost</a:t>
            </a:r>
            <a:r>
              <a:rPr lang="en-US" dirty="0"/>
              <a:t> no enrichment with all of our OR estimates hovering at around 1 and this is all within reason for our expectations.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After all, synonymous variation isn’t expected to have much effect (if any) on gene expression, so it wouldn’t make sense to see any significant enrichment like we do for PTVs.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787713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8F492095-2912-8ACA-2F94-1A9BCCCF54A1}"/>
            </a:ext>
          </a:extLst>
        </p:cNvPr>
        <p:cNvGrpSpPr/>
        <p:nvPr/>
      </p:nvGrpSpPr>
      <p:grpSpPr>
        <a:xfrm>
          <a:off x="0" y="0"/>
          <a:ext cx="0" cy="0"/>
          <a:chOff x="0" y="0"/>
          <a:chExt cx="0" cy="0"/>
        </a:xfrm>
      </p:grpSpPr>
      <p:sp>
        <p:nvSpPr>
          <p:cNvPr id="113" name="Google Shape;113;gdde2b5c2d7_0_8:notes">
            <a:extLst>
              <a:ext uri="{FF2B5EF4-FFF2-40B4-BE49-F238E27FC236}">
                <a16:creationId xmlns:a16="http://schemas.microsoft.com/office/drawing/2014/main" id="{CA329DB9-E0DC-D7DF-707A-B31FFA1A9B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a:extLst>
              <a:ext uri="{FF2B5EF4-FFF2-40B4-BE49-F238E27FC236}">
                <a16:creationId xmlns:a16="http://schemas.microsoft.com/office/drawing/2014/main" id="{BEA20403-E275-281A-3DFF-1173C71711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so now that we have </a:t>
            </a:r>
            <a:r>
              <a:rPr lang="en-US" u="sng" dirty="0"/>
              <a:t>confirmation</a:t>
            </a:r>
            <a:r>
              <a:rPr lang="en-US" dirty="0"/>
              <a:t> that we’re well established and well calibrated for signal in the coding regions, we can turn our attention to the </a:t>
            </a:r>
            <a:r>
              <a:rPr lang="en-US" u="sng" dirty="0"/>
              <a:t>noncoding</a:t>
            </a:r>
            <a:r>
              <a:rPr lang="en-US" dirty="0"/>
              <a:t> regions that, once again, we haven’t been able to interrogate as well using </a:t>
            </a:r>
            <a:r>
              <a:rPr lang="en-US" u="sng" dirty="0"/>
              <a:t>just</a:t>
            </a:r>
            <a:r>
              <a:rPr lang="en-US" dirty="0"/>
              <a:t> whole exome sequencing.</a:t>
            </a:r>
          </a:p>
        </p:txBody>
      </p:sp>
    </p:spTree>
    <p:extLst>
      <p:ext uri="{BB962C8B-B14F-4D97-AF65-F5344CB8AC3E}">
        <p14:creationId xmlns:p14="http://schemas.microsoft.com/office/powerpoint/2010/main" val="376498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v4">
  <p:cSld name="TITLE_1_1">
    <p:spTree>
      <p:nvGrpSpPr>
        <p:cNvPr id="1" name="Shape 27"/>
        <p:cNvGrpSpPr/>
        <p:nvPr/>
      </p:nvGrpSpPr>
      <p:grpSpPr>
        <a:xfrm>
          <a:off x="0" y="0"/>
          <a:ext cx="0" cy="0"/>
          <a:chOff x="0" y="0"/>
          <a:chExt cx="0" cy="0"/>
        </a:xfrm>
      </p:grpSpPr>
      <p:sp>
        <p:nvSpPr>
          <p:cNvPr id="28" name="Google Shape;28;p5"/>
          <p:cNvSpPr/>
          <p:nvPr/>
        </p:nvSpPr>
        <p:spPr>
          <a:xfrm>
            <a:off x="100" y="0"/>
            <a:ext cx="9144000" cy="297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ctrTitle"/>
          </p:nvPr>
        </p:nvSpPr>
        <p:spPr>
          <a:xfrm>
            <a:off x="311700" y="2017988"/>
            <a:ext cx="8520600" cy="884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3800"/>
              <a:buFont typeface="Open Sans"/>
              <a:buNone/>
              <a:defRPr sz="3800" b="1">
                <a:solidFill>
                  <a:schemeClr val="lt1"/>
                </a:solidFill>
                <a:latin typeface="Open Sans"/>
                <a:ea typeface="Open Sans"/>
                <a:cs typeface="Open Sans"/>
                <a:sym typeface="Open Sans"/>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30" name="Google Shape;30;p5"/>
          <p:cNvSpPr txBox="1">
            <a:spLocks noGrp="1"/>
          </p:cNvSpPr>
          <p:nvPr>
            <p:ph type="subTitle" idx="1"/>
          </p:nvPr>
        </p:nvSpPr>
        <p:spPr>
          <a:xfrm>
            <a:off x="311800" y="3108284"/>
            <a:ext cx="8520600" cy="554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006DB6"/>
              </a:buClr>
              <a:buSzPts val="2200"/>
              <a:buFont typeface="Open Sans Light"/>
              <a:buNone/>
              <a:defRPr sz="2200">
                <a:solidFill>
                  <a:srgbClr val="006DB6"/>
                </a:solidFill>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31" name="Google Shape;31;p5"/>
          <p:cNvPicPr preferRelativeResize="0"/>
          <p:nvPr/>
        </p:nvPicPr>
        <p:blipFill>
          <a:blip r:embed="rId2">
            <a:alphaModFix/>
          </a:blip>
          <a:stretch>
            <a:fillRect/>
          </a:stretch>
        </p:blipFill>
        <p:spPr>
          <a:xfrm>
            <a:off x="7180200" y="4482575"/>
            <a:ext cx="1838000" cy="539425"/>
          </a:xfrm>
          <a:prstGeom prst="rect">
            <a:avLst/>
          </a:prstGeom>
          <a:noFill/>
          <a:ln>
            <a:noFill/>
          </a:ln>
        </p:spPr>
      </p:pic>
      <p:pic>
        <p:nvPicPr>
          <p:cNvPr id="32" name="Google Shape;32;p5"/>
          <p:cNvPicPr preferRelativeResize="0"/>
          <p:nvPr/>
        </p:nvPicPr>
        <p:blipFill rotWithShape="1">
          <a:blip r:embed="rId3">
            <a:alphaModFix/>
          </a:blip>
          <a:srcRect l="8404" t="30746" r="9277" b="32936"/>
          <a:stretch/>
        </p:blipFill>
        <p:spPr>
          <a:xfrm>
            <a:off x="0" y="4232300"/>
            <a:ext cx="2004454" cy="8844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Slide v2">
  <p:cSld name="CUSTOM_1_1">
    <p:spTree>
      <p:nvGrpSpPr>
        <p:cNvPr id="1" name="Shape 44"/>
        <p:cNvGrpSpPr/>
        <p:nvPr/>
      </p:nvGrpSpPr>
      <p:grpSpPr>
        <a:xfrm>
          <a:off x="0" y="0"/>
          <a:ext cx="0" cy="0"/>
          <a:chOff x="0" y="0"/>
          <a:chExt cx="0" cy="0"/>
        </a:xfrm>
      </p:grpSpPr>
      <p:sp>
        <p:nvSpPr>
          <p:cNvPr id="45" name="Google Shape;45;p9"/>
          <p:cNvSpPr/>
          <p:nvPr/>
        </p:nvSpPr>
        <p:spPr>
          <a:xfrm>
            <a:off x="0" y="0"/>
            <a:ext cx="9144000" cy="124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ctrTitle"/>
          </p:nvPr>
        </p:nvSpPr>
        <p:spPr>
          <a:xfrm>
            <a:off x="276150" y="245800"/>
            <a:ext cx="8591700" cy="8844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3600"/>
              <a:buFont typeface="Open Sans SemiBold"/>
              <a:buNone/>
              <a:defRPr sz="3600">
                <a:solidFill>
                  <a:schemeClr val="lt1"/>
                </a:solidFill>
                <a:latin typeface="Open Sans SemiBold"/>
                <a:ea typeface="Open Sans SemiBold"/>
                <a:cs typeface="Open Sans SemiBold"/>
                <a:sym typeface="Open Sans SemiBold"/>
              </a:defRPr>
            </a:lvl1pPr>
            <a:lvl2pPr lvl="1"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2pPr>
            <a:lvl3pPr lvl="2"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3pPr>
            <a:lvl4pPr lvl="3"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4pPr>
            <a:lvl5pPr lvl="4"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5pPr>
            <a:lvl6pPr lvl="5"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6pPr>
            <a:lvl7pPr lvl="6"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7pPr>
            <a:lvl8pPr lvl="7"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8pPr>
            <a:lvl9pPr lvl="8"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9pPr>
          </a:lstStyle>
          <a:p>
            <a:endParaRPr/>
          </a:p>
        </p:txBody>
      </p:sp>
      <p:sp>
        <p:nvSpPr>
          <p:cNvPr id="47" name="Google Shape;47;p9"/>
          <p:cNvSpPr txBox="1">
            <a:spLocks noGrp="1"/>
          </p:cNvSpPr>
          <p:nvPr>
            <p:ph type="ctrTitle" idx="2"/>
          </p:nvPr>
        </p:nvSpPr>
        <p:spPr>
          <a:xfrm>
            <a:off x="276150" y="1457450"/>
            <a:ext cx="8591700" cy="465300"/>
          </a:xfrm>
          <a:prstGeom prst="rect">
            <a:avLst/>
          </a:prstGeom>
        </p:spPr>
        <p:txBody>
          <a:bodyPr spcFirstLastPara="1" wrap="square" lIns="91425" tIns="91425" rIns="91425" bIns="91425" anchor="b" anchorCtr="0">
            <a:spAutoFit/>
          </a:bodyPr>
          <a:lstStyle>
            <a:lvl1pPr lvl="0" rtl="0">
              <a:spcBef>
                <a:spcPts val="0"/>
              </a:spcBef>
              <a:spcAft>
                <a:spcPts val="0"/>
              </a:spcAft>
              <a:buClr>
                <a:schemeClr val="lt2"/>
              </a:buClr>
              <a:buSzPts val="2200"/>
              <a:buFont typeface="Open Sans"/>
              <a:buNone/>
              <a:defRPr sz="2200">
                <a:solidFill>
                  <a:schemeClr val="lt2"/>
                </a:solidFill>
                <a:latin typeface="Open Sans"/>
                <a:ea typeface="Open Sans"/>
                <a:cs typeface="Open Sans"/>
                <a:sym typeface="Open Sans"/>
              </a:defRPr>
            </a:lvl1pPr>
            <a:lvl2pPr lvl="1" rtl="0">
              <a:spcBef>
                <a:spcPts val="0"/>
              </a:spcBef>
              <a:spcAft>
                <a:spcPts val="0"/>
              </a:spcAft>
              <a:buSzPts val="1800"/>
              <a:buFont typeface="Open Sans Light"/>
              <a:buNone/>
              <a:defRPr sz="1800">
                <a:latin typeface="Open Sans Light"/>
                <a:ea typeface="Open Sans Light"/>
                <a:cs typeface="Open Sans Light"/>
                <a:sym typeface="Open Sans Light"/>
              </a:defRPr>
            </a:lvl2pPr>
            <a:lvl3pPr lvl="2" rtl="0">
              <a:spcBef>
                <a:spcPts val="0"/>
              </a:spcBef>
              <a:spcAft>
                <a:spcPts val="0"/>
              </a:spcAft>
              <a:buSzPts val="1800"/>
              <a:buFont typeface="Open Sans Light"/>
              <a:buNone/>
              <a:defRPr sz="1800">
                <a:latin typeface="Open Sans Light"/>
                <a:ea typeface="Open Sans Light"/>
                <a:cs typeface="Open Sans Light"/>
                <a:sym typeface="Open Sans Light"/>
              </a:defRPr>
            </a:lvl3pPr>
            <a:lvl4pPr lvl="3" rtl="0">
              <a:spcBef>
                <a:spcPts val="0"/>
              </a:spcBef>
              <a:spcAft>
                <a:spcPts val="0"/>
              </a:spcAft>
              <a:buSzPts val="1800"/>
              <a:buFont typeface="Open Sans Light"/>
              <a:buNone/>
              <a:defRPr sz="1800">
                <a:latin typeface="Open Sans Light"/>
                <a:ea typeface="Open Sans Light"/>
                <a:cs typeface="Open Sans Light"/>
                <a:sym typeface="Open Sans Light"/>
              </a:defRPr>
            </a:lvl4pPr>
            <a:lvl5pPr lvl="4" rtl="0">
              <a:spcBef>
                <a:spcPts val="0"/>
              </a:spcBef>
              <a:spcAft>
                <a:spcPts val="0"/>
              </a:spcAft>
              <a:buSzPts val="1800"/>
              <a:buFont typeface="Open Sans Light"/>
              <a:buNone/>
              <a:defRPr sz="1800">
                <a:latin typeface="Open Sans Light"/>
                <a:ea typeface="Open Sans Light"/>
                <a:cs typeface="Open Sans Light"/>
                <a:sym typeface="Open Sans Light"/>
              </a:defRPr>
            </a:lvl5pPr>
            <a:lvl6pPr lvl="5" rtl="0">
              <a:spcBef>
                <a:spcPts val="0"/>
              </a:spcBef>
              <a:spcAft>
                <a:spcPts val="0"/>
              </a:spcAft>
              <a:buSzPts val="1800"/>
              <a:buFont typeface="Open Sans Light"/>
              <a:buNone/>
              <a:defRPr sz="1800">
                <a:latin typeface="Open Sans Light"/>
                <a:ea typeface="Open Sans Light"/>
                <a:cs typeface="Open Sans Light"/>
                <a:sym typeface="Open Sans Light"/>
              </a:defRPr>
            </a:lvl6pPr>
            <a:lvl7pPr lvl="6" rtl="0">
              <a:spcBef>
                <a:spcPts val="0"/>
              </a:spcBef>
              <a:spcAft>
                <a:spcPts val="0"/>
              </a:spcAft>
              <a:buSzPts val="1800"/>
              <a:buFont typeface="Open Sans Light"/>
              <a:buNone/>
              <a:defRPr sz="1800">
                <a:latin typeface="Open Sans Light"/>
                <a:ea typeface="Open Sans Light"/>
                <a:cs typeface="Open Sans Light"/>
                <a:sym typeface="Open Sans Light"/>
              </a:defRPr>
            </a:lvl7pPr>
            <a:lvl8pPr lvl="7" rtl="0">
              <a:spcBef>
                <a:spcPts val="0"/>
              </a:spcBef>
              <a:spcAft>
                <a:spcPts val="0"/>
              </a:spcAft>
              <a:buSzPts val="1800"/>
              <a:buFont typeface="Open Sans Light"/>
              <a:buNone/>
              <a:defRPr sz="1800">
                <a:latin typeface="Open Sans Light"/>
                <a:ea typeface="Open Sans Light"/>
                <a:cs typeface="Open Sans Light"/>
                <a:sym typeface="Open Sans Light"/>
              </a:defRPr>
            </a:lvl8pPr>
            <a:lvl9pPr lvl="8" rtl="0">
              <a:spcBef>
                <a:spcPts val="0"/>
              </a:spcBef>
              <a:spcAft>
                <a:spcPts val="0"/>
              </a:spcAft>
              <a:buSzPts val="1800"/>
              <a:buFont typeface="Open Sans Light"/>
              <a:buNone/>
              <a:defRPr sz="1800">
                <a:latin typeface="Open Sans Light"/>
                <a:ea typeface="Open Sans Light"/>
                <a:cs typeface="Open Sans Light"/>
                <a:sym typeface="Open Sans Ligh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Slide with Title">
  <p:cSld name="Blank Slide with Title">
    <p:spTree>
      <p:nvGrpSpPr>
        <p:cNvPr id="1" name="Shape 42"/>
        <p:cNvGrpSpPr/>
        <p:nvPr/>
      </p:nvGrpSpPr>
      <p:grpSpPr>
        <a:xfrm>
          <a:off x="0" y="0"/>
          <a:ext cx="0" cy="0"/>
          <a:chOff x="0" y="0"/>
          <a:chExt cx="0" cy="0"/>
        </a:xfrm>
      </p:grpSpPr>
      <p:sp>
        <p:nvSpPr>
          <p:cNvPr id="43" name="Google Shape;43;p8"/>
          <p:cNvSpPr txBox="1">
            <a:spLocks noGrp="1"/>
          </p:cNvSpPr>
          <p:nvPr>
            <p:ph type="ctrTitle"/>
          </p:nvPr>
        </p:nvSpPr>
        <p:spPr>
          <a:xfrm>
            <a:off x="276150" y="245800"/>
            <a:ext cx="8591700" cy="8844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dk2"/>
              </a:buClr>
              <a:buSzPts val="3600"/>
              <a:buFont typeface="Open Sans SemiBold"/>
              <a:buNone/>
              <a:defRPr sz="3600">
                <a:solidFill>
                  <a:schemeClr val="dk2"/>
                </a:solidFill>
                <a:latin typeface="Open Sans SemiBold"/>
                <a:ea typeface="Open Sans SemiBold"/>
                <a:cs typeface="Open Sans SemiBold"/>
                <a:sym typeface="Open Sans SemiBold"/>
              </a:defRPr>
            </a:lvl1pPr>
            <a:lvl2pPr lvl="1"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2pPr>
            <a:lvl3pPr lvl="2"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3pPr>
            <a:lvl4pPr lvl="3"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4pPr>
            <a:lvl5pPr lvl="4"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5pPr>
            <a:lvl6pPr lvl="5"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6pPr>
            <a:lvl7pPr lvl="6"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7pPr>
            <a:lvl8pPr lvl="7"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8pPr>
            <a:lvl9pPr lvl="8"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9pPr>
          </a:lstStyle>
          <a:p>
            <a:endParaRPr/>
          </a:p>
        </p:txBody>
      </p:sp>
    </p:spTree>
    <p:extLst>
      <p:ext uri="{BB962C8B-B14F-4D97-AF65-F5344CB8AC3E}">
        <p14:creationId xmlns:p14="http://schemas.microsoft.com/office/powerpoint/2010/main" val="5371586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5"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ctrTitle"/>
          </p:nvPr>
        </p:nvSpPr>
        <p:spPr>
          <a:xfrm>
            <a:off x="79513" y="1311965"/>
            <a:ext cx="9000877" cy="15904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i="0"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Structural variation of 30,659 bipolar and schizophrenia patients identifies novel genetic insights</a:t>
            </a:r>
            <a:endParaRPr lang="en-US" sz="3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7" name="Google Shape;77;p14"/>
          <p:cNvSpPr txBox="1">
            <a:spLocks noGrp="1"/>
          </p:cNvSpPr>
          <p:nvPr>
            <p:ph type="subTitle" idx="1"/>
          </p:nvPr>
        </p:nvSpPr>
        <p:spPr>
          <a:xfrm>
            <a:off x="79513" y="3108282"/>
            <a:ext cx="9000877" cy="1805623"/>
          </a:xfrm>
          <a:prstGeom prst="rect">
            <a:avLst/>
          </a:prstGeom>
        </p:spPr>
        <p:txBody>
          <a:bodyPr spcFirstLastPara="1" wrap="square" lIns="91425" tIns="91425" rIns="91425" bIns="91425" anchor="t" anchorCtr="0">
            <a:normAutofit fontScale="40000" lnSpcReduction="20000"/>
          </a:bodyPr>
          <a:lstStyle/>
          <a:p>
            <a:pPr marL="0" lvl="0" indent="0" algn="ctr" rtl="0">
              <a:lnSpc>
                <a:spcPct val="170000"/>
              </a:lnSpc>
              <a:spcBef>
                <a:spcPts val="0"/>
              </a:spcBef>
              <a:spcAft>
                <a:spcPts val="0"/>
              </a:spcAft>
              <a:buNone/>
            </a:pPr>
            <a:r>
              <a:rPr lang="en" sz="5000" b="1" dirty="0"/>
              <a:t>Robert Ye</a:t>
            </a:r>
          </a:p>
          <a:p>
            <a:pPr marL="0" lvl="0" indent="0" algn="ctr" rtl="0">
              <a:lnSpc>
                <a:spcPct val="170000"/>
              </a:lnSpc>
              <a:spcBef>
                <a:spcPts val="0"/>
              </a:spcBef>
              <a:spcAft>
                <a:spcPts val="0"/>
              </a:spcAft>
              <a:buNone/>
            </a:pPr>
            <a:r>
              <a:rPr lang="en-US" sz="4500" i="1" dirty="0"/>
              <a:t>On behalf of the Whole Genome Sequencing for Psychiatric Disorders Consortium (WGSPD)</a:t>
            </a:r>
          </a:p>
          <a:p>
            <a:pPr marL="0" lvl="0" indent="0" algn="ctr" rtl="0">
              <a:lnSpc>
                <a:spcPct val="170000"/>
              </a:lnSpc>
              <a:spcBef>
                <a:spcPts val="0"/>
              </a:spcBef>
              <a:spcAft>
                <a:spcPts val="0"/>
              </a:spcAft>
              <a:buNone/>
            </a:pPr>
            <a:r>
              <a:rPr lang="en-US" sz="3500" dirty="0"/>
              <a:t>Neale and </a:t>
            </a:r>
            <a:r>
              <a:rPr lang="en-US" sz="3500" dirty="0" err="1"/>
              <a:t>Talkowski</a:t>
            </a:r>
            <a:r>
              <a:rPr lang="en-US" sz="3500" dirty="0"/>
              <a:t> Labs</a:t>
            </a:r>
            <a:endParaRPr sz="3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1">
            <a:extLst>
              <a:ext uri="{FF2B5EF4-FFF2-40B4-BE49-F238E27FC236}">
                <a16:creationId xmlns:a16="http://schemas.microsoft.com/office/drawing/2014/main" id="{2629E9E3-4134-B3C4-A85E-9599CAABC3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10" b="49990"/>
          <a:stretch/>
        </p:blipFill>
        <p:spPr bwMode="auto">
          <a:xfrm>
            <a:off x="930406" y="1313624"/>
            <a:ext cx="6713509" cy="37575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D2D96B-DE9C-5287-CE58-CF266E8AD151}"/>
              </a:ext>
            </a:extLst>
          </p:cNvPr>
          <p:cNvSpPr>
            <a:spLocks noGrp="1"/>
          </p:cNvSpPr>
          <p:nvPr>
            <p:ph type="ctrTitle"/>
          </p:nvPr>
        </p:nvSpPr>
        <p:spPr/>
        <p:txBody>
          <a:bodyPr>
            <a:noAutofit/>
          </a:bodyPr>
          <a:lstStyle/>
          <a:p>
            <a:r>
              <a:rPr lang="en-US" sz="2400" dirty="0"/>
              <a:t>Noncoding constraint focuses the scope of our analysis</a:t>
            </a:r>
            <a:endParaRPr lang="en-US" sz="2400" u="sng" dirty="0"/>
          </a:p>
        </p:txBody>
      </p:sp>
      <p:sp>
        <p:nvSpPr>
          <p:cNvPr id="7" name="TextBox 6">
            <a:extLst>
              <a:ext uri="{FF2B5EF4-FFF2-40B4-BE49-F238E27FC236}">
                <a16:creationId xmlns:a16="http://schemas.microsoft.com/office/drawing/2014/main" id="{1A835762-44E1-8707-9259-F44CA89D24E8}"/>
              </a:ext>
            </a:extLst>
          </p:cNvPr>
          <p:cNvSpPr txBox="1"/>
          <p:nvPr/>
        </p:nvSpPr>
        <p:spPr>
          <a:xfrm>
            <a:off x="7931810" y="4881889"/>
            <a:ext cx="1212190" cy="253916"/>
          </a:xfrm>
          <a:prstGeom prst="rect">
            <a:avLst/>
          </a:prstGeom>
          <a:noFill/>
        </p:spPr>
        <p:txBody>
          <a:bodyPr wrap="none" rtlCol="0">
            <a:spAutoFit/>
          </a:bodyPr>
          <a:lstStyle/>
          <a:p>
            <a:pPr algn="r"/>
            <a:r>
              <a:rPr lang="en-US" sz="1050" i="1" dirty="0">
                <a:latin typeface="Open Sans" panose="020B0606030504020204" pitchFamily="34" charset="0"/>
                <a:ea typeface="Open Sans" panose="020B0606030504020204" pitchFamily="34" charset="0"/>
                <a:cs typeface="Open Sans" panose="020B0606030504020204" pitchFamily="34" charset="0"/>
              </a:rPr>
              <a:t>Chen et al. (2024)</a:t>
            </a:r>
          </a:p>
        </p:txBody>
      </p:sp>
    </p:spTree>
    <p:extLst>
      <p:ext uri="{BB962C8B-B14F-4D97-AF65-F5344CB8AC3E}">
        <p14:creationId xmlns:p14="http://schemas.microsoft.com/office/powerpoint/2010/main" val="2794756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8EF96-BC56-D08E-37A4-FA227C949276}"/>
            </a:ext>
          </a:extLst>
        </p:cNvPr>
        <p:cNvGrpSpPr/>
        <p:nvPr/>
      </p:nvGrpSpPr>
      <p:grpSpPr>
        <a:xfrm>
          <a:off x="0" y="0"/>
          <a:ext cx="0" cy="0"/>
          <a:chOff x="0" y="0"/>
          <a:chExt cx="0" cy="0"/>
        </a:xfrm>
      </p:grpSpPr>
      <p:pic>
        <p:nvPicPr>
          <p:cNvPr id="1026" name="Picture 2" descr="Fig. 1">
            <a:extLst>
              <a:ext uri="{FF2B5EF4-FFF2-40B4-BE49-F238E27FC236}">
                <a16:creationId xmlns:a16="http://schemas.microsoft.com/office/drawing/2014/main" id="{0C05AC38-E9D4-4B45-C2EC-0DC2A9FCA3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10" b="49990"/>
          <a:stretch/>
        </p:blipFill>
        <p:spPr bwMode="auto">
          <a:xfrm>
            <a:off x="930406" y="1313624"/>
            <a:ext cx="6713509" cy="37575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F510131-F1FE-6D40-200E-399E9F5920EB}"/>
              </a:ext>
            </a:extLst>
          </p:cNvPr>
          <p:cNvSpPr>
            <a:spLocks noGrp="1"/>
          </p:cNvSpPr>
          <p:nvPr>
            <p:ph type="ctrTitle"/>
          </p:nvPr>
        </p:nvSpPr>
        <p:spPr/>
        <p:txBody>
          <a:bodyPr>
            <a:noAutofit/>
          </a:bodyPr>
          <a:lstStyle/>
          <a:p>
            <a:r>
              <a:rPr lang="en-US" sz="2400" dirty="0"/>
              <a:t>Noncoding constraint focuses the scope of our analysis</a:t>
            </a:r>
            <a:endParaRPr lang="en-US" sz="2400" u="sng" dirty="0"/>
          </a:p>
        </p:txBody>
      </p:sp>
      <p:sp>
        <p:nvSpPr>
          <p:cNvPr id="7" name="TextBox 6">
            <a:extLst>
              <a:ext uri="{FF2B5EF4-FFF2-40B4-BE49-F238E27FC236}">
                <a16:creationId xmlns:a16="http://schemas.microsoft.com/office/drawing/2014/main" id="{E0B2074A-AEC5-27F9-E9E5-A2BE9B8E2835}"/>
              </a:ext>
            </a:extLst>
          </p:cNvPr>
          <p:cNvSpPr txBox="1"/>
          <p:nvPr/>
        </p:nvSpPr>
        <p:spPr>
          <a:xfrm>
            <a:off x="7931810" y="4881889"/>
            <a:ext cx="1212190" cy="253916"/>
          </a:xfrm>
          <a:prstGeom prst="rect">
            <a:avLst/>
          </a:prstGeom>
          <a:noFill/>
        </p:spPr>
        <p:txBody>
          <a:bodyPr wrap="none" rtlCol="0">
            <a:spAutoFit/>
          </a:bodyPr>
          <a:lstStyle/>
          <a:p>
            <a:pPr algn="r"/>
            <a:r>
              <a:rPr lang="en-US" sz="1050" i="1" dirty="0">
                <a:latin typeface="Open Sans" panose="020B0606030504020204" pitchFamily="34" charset="0"/>
                <a:ea typeface="Open Sans" panose="020B0606030504020204" pitchFamily="34" charset="0"/>
                <a:cs typeface="Open Sans" panose="020B0606030504020204" pitchFamily="34" charset="0"/>
              </a:rPr>
              <a:t>Chen et al. (2024)</a:t>
            </a:r>
          </a:p>
        </p:txBody>
      </p:sp>
      <p:sp>
        <p:nvSpPr>
          <p:cNvPr id="13" name="Rectangle 12">
            <a:extLst>
              <a:ext uri="{FF2B5EF4-FFF2-40B4-BE49-F238E27FC236}">
                <a16:creationId xmlns:a16="http://schemas.microsoft.com/office/drawing/2014/main" id="{4FC78930-9255-D1A7-9088-4FB83C380548}"/>
              </a:ext>
            </a:extLst>
          </p:cNvPr>
          <p:cNvSpPr/>
          <p:nvPr/>
        </p:nvSpPr>
        <p:spPr>
          <a:xfrm>
            <a:off x="5233308" y="3682094"/>
            <a:ext cx="1551213" cy="11856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868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0" name="Group 9">
            <a:extLst>
              <a:ext uri="{FF2B5EF4-FFF2-40B4-BE49-F238E27FC236}">
                <a16:creationId xmlns:a16="http://schemas.microsoft.com/office/drawing/2014/main" id="{EFD1F772-C652-440B-E5C5-FA56CFA77CC6}"/>
              </a:ext>
            </a:extLst>
          </p:cNvPr>
          <p:cNvGrpSpPr/>
          <p:nvPr/>
        </p:nvGrpSpPr>
        <p:grpSpPr>
          <a:xfrm>
            <a:off x="0" y="-1"/>
            <a:ext cx="3098580" cy="5143500"/>
            <a:chOff x="0" y="-1"/>
            <a:chExt cx="3338623" cy="514350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CDE646E-764F-9841-E7C2-308D5DD97F10}"/>
                </a:ext>
              </a:extLst>
            </p:cNvPr>
            <p:cNvSpPr txBox="1"/>
            <p:nvPr/>
          </p:nvSpPr>
          <p:spPr>
            <a:xfrm>
              <a:off x="0" y="1602253"/>
              <a:ext cx="3338623" cy="1938992"/>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is </a:t>
              </a:r>
              <a:r>
                <a:rPr lang="en-US" sz="2000"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no significant enrichment</a:t>
              </a: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of rare single nucleotide variation (SNV) in noncoding constrained regions…</a:t>
              </a:r>
            </a:p>
          </p:txBody>
        </p:sp>
      </p:grpSp>
      <p:sp>
        <p:nvSpPr>
          <p:cNvPr id="17" name="Triangle 16">
            <a:extLst>
              <a:ext uri="{FF2B5EF4-FFF2-40B4-BE49-F238E27FC236}">
                <a16:creationId xmlns:a16="http://schemas.microsoft.com/office/drawing/2014/main" id="{23FC3D54-CD48-AEC9-A3A8-E18E6BC24266}"/>
              </a:ext>
            </a:extLst>
          </p:cNvPr>
          <p:cNvSpPr/>
          <p:nvPr/>
        </p:nvSpPr>
        <p:spPr>
          <a:xfrm rot="16200000">
            <a:off x="4690710" y="3276993"/>
            <a:ext cx="112344" cy="71148"/>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19" name="Triangle 18">
            <a:extLst>
              <a:ext uri="{FF2B5EF4-FFF2-40B4-BE49-F238E27FC236}">
                <a16:creationId xmlns:a16="http://schemas.microsoft.com/office/drawing/2014/main" id="{DF45CB95-258A-57CC-46DF-EDDD218D9A3E}"/>
              </a:ext>
            </a:extLst>
          </p:cNvPr>
          <p:cNvSpPr/>
          <p:nvPr/>
        </p:nvSpPr>
        <p:spPr>
          <a:xfrm rot="5400000">
            <a:off x="6776101" y="3272739"/>
            <a:ext cx="112345" cy="71149"/>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60" name="TextBox 59">
            <a:extLst>
              <a:ext uri="{FF2B5EF4-FFF2-40B4-BE49-F238E27FC236}">
                <a16:creationId xmlns:a16="http://schemas.microsoft.com/office/drawing/2014/main" id="{A5FE9C9E-01D6-FEEC-EE54-2F058E404725}"/>
              </a:ext>
            </a:extLst>
          </p:cNvPr>
          <p:cNvSpPr txBox="1"/>
          <p:nvPr/>
        </p:nvSpPr>
        <p:spPr>
          <a:xfrm>
            <a:off x="8536781" y="-878681"/>
            <a:ext cx="184731" cy="307777"/>
          </a:xfrm>
          <a:prstGeom prst="rect">
            <a:avLst/>
          </a:prstGeom>
          <a:noFill/>
        </p:spPr>
        <p:txBody>
          <a:bodyPr wrap="none" rtlCol="0">
            <a:spAutoFit/>
          </a:bodyPr>
          <a:lstStyle/>
          <a:p>
            <a:endParaRPr lang="en-US" dirty="0"/>
          </a:p>
        </p:txBody>
      </p:sp>
      <p:grpSp>
        <p:nvGrpSpPr>
          <p:cNvPr id="7" name="Group 6">
            <a:extLst>
              <a:ext uri="{FF2B5EF4-FFF2-40B4-BE49-F238E27FC236}">
                <a16:creationId xmlns:a16="http://schemas.microsoft.com/office/drawing/2014/main" id="{B319653B-8FE5-95AF-57A9-4B52F6B61FE0}"/>
              </a:ext>
            </a:extLst>
          </p:cNvPr>
          <p:cNvGrpSpPr/>
          <p:nvPr/>
        </p:nvGrpSpPr>
        <p:grpSpPr>
          <a:xfrm>
            <a:off x="3249880" y="850281"/>
            <a:ext cx="5832191" cy="1993072"/>
            <a:chOff x="3249880" y="850281"/>
            <a:chExt cx="5832191" cy="1993072"/>
          </a:xfrm>
        </p:grpSpPr>
        <p:grpSp>
          <p:nvGrpSpPr>
            <p:cNvPr id="11" name="Group 10">
              <a:extLst>
                <a:ext uri="{FF2B5EF4-FFF2-40B4-BE49-F238E27FC236}">
                  <a16:creationId xmlns:a16="http://schemas.microsoft.com/office/drawing/2014/main" id="{51E22E29-4270-0850-A03B-91B673B5E7B9}"/>
                </a:ext>
              </a:extLst>
            </p:cNvPr>
            <p:cNvGrpSpPr/>
            <p:nvPr/>
          </p:nvGrpSpPr>
          <p:grpSpPr>
            <a:xfrm>
              <a:off x="4164551" y="1268850"/>
              <a:ext cx="4917520" cy="1183122"/>
              <a:chOff x="1995055" y="673331"/>
              <a:chExt cx="6184669" cy="1487989"/>
            </a:xfrm>
          </p:grpSpPr>
          <p:pic>
            <p:nvPicPr>
              <p:cNvPr id="15" name="Picture 14">
                <a:extLst>
                  <a:ext uri="{FF2B5EF4-FFF2-40B4-BE49-F238E27FC236}">
                    <a16:creationId xmlns:a16="http://schemas.microsoft.com/office/drawing/2014/main" id="{D63235B0-859B-1997-3BC2-549B3FD67442}"/>
                  </a:ext>
                </a:extLst>
              </p:cNvPr>
              <p:cNvPicPr>
                <a:picLocks noChangeAspect="1"/>
              </p:cNvPicPr>
              <p:nvPr/>
            </p:nvPicPr>
            <p:blipFill>
              <a:blip r:embed="rId3"/>
              <a:srcRect t="5053" r="20428" b="65592"/>
              <a:stretch/>
            </p:blipFill>
            <p:spPr>
              <a:xfrm>
                <a:off x="1995055" y="673331"/>
                <a:ext cx="6184669" cy="1140799"/>
              </a:xfrm>
              <a:prstGeom prst="rect">
                <a:avLst/>
              </a:prstGeom>
            </p:spPr>
          </p:pic>
          <p:pic>
            <p:nvPicPr>
              <p:cNvPr id="16" name="Picture 15">
                <a:extLst>
                  <a:ext uri="{FF2B5EF4-FFF2-40B4-BE49-F238E27FC236}">
                    <a16:creationId xmlns:a16="http://schemas.microsoft.com/office/drawing/2014/main" id="{DC30F8A5-BF6E-21CD-E9E2-C17AAE7650A5}"/>
                  </a:ext>
                </a:extLst>
              </p:cNvPr>
              <p:cNvPicPr>
                <a:picLocks noChangeAspect="1"/>
              </p:cNvPicPr>
              <p:nvPr/>
            </p:nvPicPr>
            <p:blipFill>
              <a:blip r:embed="rId3"/>
              <a:srcRect t="87136" r="20428" b="3679"/>
              <a:stretch/>
            </p:blipFill>
            <p:spPr>
              <a:xfrm>
                <a:off x="1995055" y="1804361"/>
                <a:ext cx="6184669" cy="356959"/>
              </a:xfrm>
              <a:prstGeom prst="rect">
                <a:avLst/>
              </a:prstGeom>
            </p:spPr>
          </p:pic>
        </p:grpSp>
        <p:sp>
          <p:nvSpPr>
            <p:cNvPr id="12" name="TextBox 11">
              <a:extLst>
                <a:ext uri="{FF2B5EF4-FFF2-40B4-BE49-F238E27FC236}">
                  <a16:creationId xmlns:a16="http://schemas.microsoft.com/office/drawing/2014/main" id="{73BEB1E2-C66B-45BC-FC2A-BE67209620C2}"/>
                </a:ext>
              </a:extLst>
            </p:cNvPr>
            <p:cNvSpPr txBox="1"/>
            <p:nvPr/>
          </p:nvSpPr>
          <p:spPr>
            <a:xfrm>
              <a:off x="4735613" y="850281"/>
              <a:ext cx="3775393" cy="369332"/>
            </a:xfrm>
            <a:prstGeom prst="rect">
              <a:avLst/>
            </a:prstGeom>
            <a:noFill/>
          </p:spPr>
          <p:txBody>
            <a:bodyPr wrap="none" rtlCol="0">
              <a:spAutoFit/>
            </a:bodyPr>
            <a:lstStyle/>
            <a:p>
              <a:r>
                <a:rPr lang="en-US" sz="1800" b="1" dirty="0"/>
                <a:t>Noncoding Constrained Regions</a:t>
              </a:r>
            </a:p>
          </p:txBody>
        </p:sp>
        <p:sp>
          <p:nvSpPr>
            <p:cNvPr id="13" name="TextBox 12">
              <a:extLst>
                <a:ext uri="{FF2B5EF4-FFF2-40B4-BE49-F238E27FC236}">
                  <a16:creationId xmlns:a16="http://schemas.microsoft.com/office/drawing/2014/main" id="{ABAE36B1-3F13-076F-7E55-223D06EB2959}"/>
                </a:ext>
              </a:extLst>
            </p:cNvPr>
            <p:cNvSpPr txBox="1"/>
            <p:nvPr/>
          </p:nvSpPr>
          <p:spPr>
            <a:xfrm>
              <a:off x="3249880" y="1464318"/>
              <a:ext cx="1090362" cy="523220"/>
            </a:xfrm>
            <a:prstGeom prst="rect">
              <a:avLst/>
            </a:prstGeom>
            <a:noFill/>
          </p:spPr>
          <p:txBody>
            <a:bodyPr wrap="none" rtlCol="0">
              <a:spAutoFit/>
            </a:bodyPr>
            <a:lstStyle/>
            <a:p>
              <a:pPr algn="ctr"/>
              <a:r>
                <a:rPr lang="en-US" dirty="0">
                  <a:solidFill>
                    <a:srgbClr val="4E4E4E"/>
                  </a:solidFill>
                </a:rPr>
                <a:t>Noncoding </a:t>
              </a:r>
            </a:p>
            <a:p>
              <a:pPr algn="ctr"/>
              <a:r>
                <a:rPr lang="en-US" dirty="0">
                  <a:solidFill>
                    <a:srgbClr val="4E4E4E"/>
                  </a:solidFill>
                </a:rPr>
                <a:t>SNV</a:t>
              </a:r>
            </a:p>
          </p:txBody>
        </p:sp>
        <p:sp>
          <p:nvSpPr>
            <p:cNvPr id="14" name="TextBox 13">
              <a:extLst>
                <a:ext uri="{FF2B5EF4-FFF2-40B4-BE49-F238E27FC236}">
                  <a16:creationId xmlns:a16="http://schemas.microsoft.com/office/drawing/2014/main" id="{4EBDAA15-6B97-1C1A-2AEA-E96BC2B1AC09}"/>
                </a:ext>
              </a:extLst>
            </p:cNvPr>
            <p:cNvSpPr txBox="1"/>
            <p:nvPr/>
          </p:nvSpPr>
          <p:spPr>
            <a:xfrm>
              <a:off x="5739895" y="2535576"/>
              <a:ext cx="1766830" cy="307777"/>
            </a:xfrm>
            <a:prstGeom prst="rect">
              <a:avLst/>
            </a:prstGeom>
            <a:noFill/>
          </p:spPr>
          <p:txBody>
            <a:bodyPr wrap="none" rtlCol="0">
              <a:spAutoFit/>
            </a:bodyPr>
            <a:lstStyle/>
            <a:p>
              <a:r>
                <a:rPr lang="en-US" dirty="0">
                  <a:solidFill>
                    <a:srgbClr val="4E4E4E"/>
                  </a:solidFill>
                </a:rPr>
                <a:t>Odds ratio (95% CI)</a:t>
              </a:r>
            </a:p>
          </p:txBody>
        </p:sp>
      </p:grpSp>
    </p:spTree>
    <p:extLst>
      <p:ext uri="{BB962C8B-B14F-4D97-AF65-F5344CB8AC3E}">
        <p14:creationId xmlns:p14="http://schemas.microsoft.com/office/powerpoint/2010/main" val="2525538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05343C32-1F19-CEA5-0A75-D561805B6D9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7C9317BB-5F10-A96A-74F9-ED42A363D504}"/>
              </a:ext>
            </a:extLst>
          </p:cNvPr>
          <p:cNvGrpSpPr/>
          <p:nvPr/>
        </p:nvGrpSpPr>
        <p:grpSpPr>
          <a:xfrm>
            <a:off x="3249880" y="850281"/>
            <a:ext cx="5832191" cy="3793731"/>
            <a:chOff x="3249880" y="850281"/>
            <a:chExt cx="5832191" cy="3793731"/>
          </a:xfrm>
        </p:grpSpPr>
        <p:grpSp>
          <p:nvGrpSpPr>
            <p:cNvPr id="5" name="Group 4">
              <a:extLst>
                <a:ext uri="{FF2B5EF4-FFF2-40B4-BE49-F238E27FC236}">
                  <a16:creationId xmlns:a16="http://schemas.microsoft.com/office/drawing/2014/main" id="{25E41338-798F-B812-DEEB-7793412E42D8}"/>
                </a:ext>
              </a:extLst>
            </p:cNvPr>
            <p:cNvGrpSpPr/>
            <p:nvPr/>
          </p:nvGrpSpPr>
          <p:grpSpPr>
            <a:xfrm>
              <a:off x="3249880" y="850281"/>
              <a:ext cx="5832191" cy="3793731"/>
              <a:chOff x="3249880" y="850281"/>
              <a:chExt cx="5832191" cy="3793731"/>
            </a:xfrm>
          </p:grpSpPr>
          <p:grpSp>
            <p:nvGrpSpPr>
              <p:cNvPr id="11" name="Group 10">
                <a:extLst>
                  <a:ext uri="{FF2B5EF4-FFF2-40B4-BE49-F238E27FC236}">
                    <a16:creationId xmlns:a16="http://schemas.microsoft.com/office/drawing/2014/main" id="{8AD90A8C-AE13-F242-AE01-FBED16238EA8}"/>
                  </a:ext>
                </a:extLst>
              </p:cNvPr>
              <p:cNvGrpSpPr/>
              <p:nvPr/>
            </p:nvGrpSpPr>
            <p:grpSpPr>
              <a:xfrm>
                <a:off x="4164551" y="1268850"/>
                <a:ext cx="4917520" cy="2983781"/>
                <a:chOff x="1995055" y="673331"/>
                <a:chExt cx="6184669" cy="3752647"/>
              </a:xfrm>
            </p:grpSpPr>
            <p:pic>
              <p:nvPicPr>
                <p:cNvPr id="15" name="Picture 14">
                  <a:extLst>
                    <a:ext uri="{FF2B5EF4-FFF2-40B4-BE49-F238E27FC236}">
                      <a16:creationId xmlns:a16="http://schemas.microsoft.com/office/drawing/2014/main" id="{AF1AFC7A-A5FF-014E-3A18-CE6A3D69DA28}"/>
                    </a:ext>
                  </a:extLst>
                </p:cNvPr>
                <p:cNvPicPr>
                  <a:picLocks noChangeAspect="1"/>
                </p:cNvPicPr>
                <p:nvPr/>
              </p:nvPicPr>
              <p:blipFill>
                <a:blip r:embed="rId3"/>
                <a:srcRect t="5053" r="20428" b="65592"/>
                <a:stretch/>
              </p:blipFill>
              <p:spPr>
                <a:xfrm>
                  <a:off x="1995055" y="673331"/>
                  <a:ext cx="6184669" cy="1140799"/>
                </a:xfrm>
                <a:prstGeom prst="rect">
                  <a:avLst/>
                </a:prstGeom>
              </p:spPr>
            </p:pic>
            <p:pic>
              <p:nvPicPr>
                <p:cNvPr id="16" name="Picture 15">
                  <a:extLst>
                    <a:ext uri="{FF2B5EF4-FFF2-40B4-BE49-F238E27FC236}">
                      <a16:creationId xmlns:a16="http://schemas.microsoft.com/office/drawing/2014/main" id="{68888862-2DF1-D7B1-AE28-E889BE71198D}"/>
                    </a:ext>
                  </a:extLst>
                </p:cNvPr>
                <p:cNvPicPr>
                  <a:picLocks noChangeAspect="1"/>
                </p:cNvPicPr>
                <p:nvPr/>
              </p:nvPicPr>
              <p:blipFill>
                <a:blip r:embed="rId3"/>
                <a:srcRect t="87136" r="20428" b="3679"/>
                <a:stretch/>
              </p:blipFill>
              <p:spPr>
                <a:xfrm>
                  <a:off x="1995055" y="4069019"/>
                  <a:ext cx="6184669" cy="356959"/>
                </a:xfrm>
                <a:prstGeom prst="rect">
                  <a:avLst/>
                </a:prstGeom>
              </p:spPr>
            </p:pic>
          </p:grpSp>
          <p:sp>
            <p:nvSpPr>
              <p:cNvPr id="12" name="TextBox 11">
                <a:extLst>
                  <a:ext uri="{FF2B5EF4-FFF2-40B4-BE49-F238E27FC236}">
                    <a16:creationId xmlns:a16="http://schemas.microsoft.com/office/drawing/2014/main" id="{5A96D84F-8835-5EDE-CCF8-4D9DAC12696D}"/>
                  </a:ext>
                </a:extLst>
              </p:cNvPr>
              <p:cNvSpPr txBox="1"/>
              <p:nvPr/>
            </p:nvSpPr>
            <p:spPr>
              <a:xfrm>
                <a:off x="4735613" y="850281"/>
                <a:ext cx="3775393" cy="369332"/>
              </a:xfrm>
              <a:prstGeom prst="rect">
                <a:avLst/>
              </a:prstGeom>
              <a:noFill/>
            </p:spPr>
            <p:txBody>
              <a:bodyPr wrap="none" rtlCol="0">
                <a:spAutoFit/>
              </a:bodyPr>
              <a:lstStyle/>
              <a:p>
                <a:r>
                  <a:rPr lang="en-US" sz="1800" b="1" dirty="0"/>
                  <a:t>Noncoding Constrained Regions</a:t>
                </a:r>
              </a:p>
            </p:txBody>
          </p:sp>
          <p:sp>
            <p:nvSpPr>
              <p:cNvPr id="13" name="TextBox 12">
                <a:extLst>
                  <a:ext uri="{FF2B5EF4-FFF2-40B4-BE49-F238E27FC236}">
                    <a16:creationId xmlns:a16="http://schemas.microsoft.com/office/drawing/2014/main" id="{C7615A79-B5C0-0345-8E57-99591B4C6C05}"/>
                  </a:ext>
                </a:extLst>
              </p:cNvPr>
              <p:cNvSpPr txBox="1"/>
              <p:nvPr/>
            </p:nvSpPr>
            <p:spPr>
              <a:xfrm>
                <a:off x="3249880" y="1464318"/>
                <a:ext cx="1090362" cy="523220"/>
              </a:xfrm>
              <a:prstGeom prst="rect">
                <a:avLst/>
              </a:prstGeom>
              <a:noFill/>
            </p:spPr>
            <p:txBody>
              <a:bodyPr wrap="none" rtlCol="0">
                <a:spAutoFit/>
              </a:bodyPr>
              <a:lstStyle/>
              <a:p>
                <a:pPr algn="ctr"/>
                <a:r>
                  <a:rPr lang="en-US" dirty="0">
                    <a:solidFill>
                      <a:srgbClr val="4E4E4E"/>
                    </a:solidFill>
                  </a:rPr>
                  <a:t>Noncoding </a:t>
                </a:r>
              </a:p>
              <a:p>
                <a:pPr algn="ctr"/>
                <a:r>
                  <a:rPr lang="en-US" dirty="0">
                    <a:solidFill>
                      <a:srgbClr val="4E4E4E"/>
                    </a:solidFill>
                  </a:rPr>
                  <a:t>SNV</a:t>
                </a:r>
              </a:p>
            </p:txBody>
          </p:sp>
          <p:sp>
            <p:nvSpPr>
              <p:cNvPr id="14" name="TextBox 13">
                <a:extLst>
                  <a:ext uri="{FF2B5EF4-FFF2-40B4-BE49-F238E27FC236}">
                    <a16:creationId xmlns:a16="http://schemas.microsoft.com/office/drawing/2014/main" id="{C3542571-EF37-D850-46CE-4A1D87F25E5F}"/>
                  </a:ext>
                </a:extLst>
              </p:cNvPr>
              <p:cNvSpPr txBox="1"/>
              <p:nvPr/>
            </p:nvSpPr>
            <p:spPr>
              <a:xfrm>
                <a:off x="5739895" y="4336235"/>
                <a:ext cx="1766830" cy="307777"/>
              </a:xfrm>
              <a:prstGeom prst="rect">
                <a:avLst/>
              </a:prstGeom>
              <a:noFill/>
            </p:spPr>
            <p:txBody>
              <a:bodyPr wrap="none" rtlCol="0">
                <a:spAutoFit/>
              </a:bodyPr>
              <a:lstStyle/>
              <a:p>
                <a:r>
                  <a:rPr lang="en-US" dirty="0">
                    <a:solidFill>
                      <a:srgbClr val="4E4E4E"/>
                    </a:solidFill>
                  </a:rPr>
                  <a:t>Odds ratio (95% CI)</a:t>
                </a:r>
              </a:p>
            </p:txBody>
          </p:sp>
        </p:grpSp>
        <p:pic>
          <p:nvPicPr>
            <p:cNvPr id="6" name="Picture 5">
              <a:extLst>
                <a:ext uri="{FF2B5EF4-FFF2-40B4-BE49-F238E27FC236}">
                  <a16:creationId xmlns:a16="http://schemas.microsoft.com/office/drawing/2014/main" id="{BC2DE3B6-01DF-B290-0ABB-AE514032DEDC}"/>
                </a:ext>
              </a:extLst>
            </p:cNvPr>
            <p:cNvPicPr>
              <a:picLocks noChangeAspect="1"/>
            </p:cNvPicPr>
            <p:nvPr/>
          </p:nvPicPr>
          <p:blipFill>
            <a:blip r:embed="rId3"/>
            <a:srcRect t="30396" r="20428" b="40249"/>
            <a:stretch/>
          </p:blipFill>
          <p:spPr>
            <a:xfrm>
              <a:off x="4164549" y="2175915"/>
              <a:ext cx="4917520" cy="907065"/>
            </a:xfrm>
            <a:prstGeom prst="rect">
              <a:avLst/>
            </a:prstGeom>
          </p:spPr>
        </p:pic>
        <p:pic>
          <p:nvPicPr>
            <p:cNvPr id="7" name="Picture 6">
              <a:extLst>
                <a:ext uri="{FF2B5EF4-FFF2-40B4-BE49-F238E27FC236}">
                  <a16:creationId xmlns:a16="http://schemas.microsoft.com/office/drawing/2014/main" id="{9E3011E2-4834-EA27-E9CD-3AA36383F0EF}"/>
                </a:ext>
              </a:extLst>
            </p:cNvPr>
            <p:cNvPicPr>
              <a:picLocks noChangeAspect="1"/>
            </p:cNvPicPr>
            <p:nvPr/>
          </p:nvPicPr>
          <p:blipFill>
            <a:blip r:embed="rId3"/>
            <a:srcRect t="58232" r="20428" b="12413"/>
            <a:stretch/>
          </p:blipFill>
          <p:spPr>
            <a:xfrm>
              <a:off x="4164549" y="3068215"/>
              <a:ext cx="4917520" cy="907065"/>
            </a:xfrm>
            <a:prstGeom prst="rect">
              <a:avLst/>
            </a:prstGeom>
          </p:spPr>
        </p:pic>
      </p:grpSp>
      <p:grpSp>
        <p:nvGrpSpPr>
          <p:cNvPr id="10" name="Group 9">
            <a:extLst>
              <a:ext uri="{FF2B5EF4-FFF2-40B4-BE49-F238E27FC236}">
                <a16:creationId xmlns:a16="http://schemas.microsoft.com/office/drawing/2014/main" id="{6DCD804A-D75D-F72C-CB54-AFB6CBAD1EE1}"/>
              </a:ext>
            </a:extLst>
          </p:cNvPr>
          <p:cNvGrpSpPr/>
          <p:nvPr/>
        </p:nvGrpSpPr>
        <p:grpSpPr>
          <a:xfrm>
            <a:off x="-28876" y="-1"/>
            <a:ext cx="3127455" cy="5143500"/>
            <a:chOff x="-31113" y="-1"/>
            <a:chExt cx="3369736" cy="5143500"/>
          </a:xfrm>
        </p:grpSpPr>
        <p:sp>
          <p:nvSpPr>
            <p:cNvPr id="8" name="Rectangle 7">
              <a:extLst>
                <a:ext uri="{FF2B5EF4-FFF2-40B4-BE49-F238E27FC236}">
                  <a16:creationId xmlns:a16="http://schemas.microsoft.com/office/drawing/2014/main" id="{A18DCA7F-4F52-9A76-731E-3B755D51D36C}"/>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F82F3EC-5DF9-D53E-5079-209D88BCA4E1}"/>
                </a:ext>
              </a:extLst>
            </p:cNvPr>
            <p:cNvSpPr txBox="1"/>
            <p:nvPr/>
          </p:nvSpPr>
          <p:spPr>
            <a:xfrm>
              <a:off x="-31113" y="1448364"/>
              <a:ext cx="3338623" cy="2246769"/>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However, there is a </a:t>
              </a:r>
              <a:r>
                <a:rPr lang="en-US" sz="2000"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significant enrichment</a:t>
              </a: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of rare deletion and duplication structural variation (SV) in noncoding constrained regions</a:t>
              </a:r>
            </a:p>
          </p:txBody>
        </p:sp>
      </p:grpSp>
      <p:sp>
        <p:nvSpPr>
          <p:cNvPr id="17" name="Triangle 16">
            <a:extLst>
              <a:ext uri="{FF2B5EF4-FFF2-40B4-BE49-F238E27FC236}">
                <a16:creationId xmlns:a16="http://schemas.microsoft.com/office/drawing/2014/main" id="{7AB8C68E-C330-972A-2C2F-1621E1F60845}"/>
              </a:ext>
            </a:extLst>
          </p:cNvPr>
          <p:cNvSpPr/>
          <p:nvPr/>
        </p:nvSpPr>
        <p:spPr>
          <a:xfrm rot="16200000">
            <a:off x="4690710" y="3276993"/>
            <a:ext cx="112344" cy="71148"/>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19" name="Triangle 18">
            <a:extLst>
              <a:ext uri="{FF2B5EF4-FFF2-40B4-BE49-F238E27FC236}">
                <a16:creationId xmlns:a16="http://schemas.microsoft.com/office/drawing/2014/main" id="{2226DDDE-187C-25E2-42B3-FEC26B18CFCC}"/>
              </a:ext>
            </a:extLst>
          </p:cNvPr>
          <p:cNvSpPr/>
          <p:nvPr/>
        </p:nvSpPr>
        <p:spPr>
          <a:xfrm rot="5400000">
            <a:off x="6776101" y="3272739"/>
            <a:ext cx="112345" cy="71149"/>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60" name="TextBox 59">
            <a:extLst>
              <a:ext uri="{FF2B5EF4-FFF2-40B4-BE49-F238E27FC236}">
                <a16:creationId xmlns:a16="http://schemas.microsoft.com/office/drawing/2014/main" id="{6CA19742-DB51-A849-8D18-846084D16BB6}"/>
              </a:ext>
            </a:extLst>
          </p:cNvPr>
          <p:cNvSpPr txBox="1"/>
          <p:nvPr/>
        </p:nvSpPr>
        <p:spPr>
          <a:xfrm>
            <a:off x="8536781" y="-878681"/>
            <a:ext cx="184731" cy="307777"/>
          </a:xfrm>
          <a:prstGeom prst="rect">
            <a:avLst/>
          </a:prstGeom>
          <a:noFill/>
        </p:spPr>
        <p:txBody>
          <a:bodyPr wrap="none" rtlCol="0">
            <a:spAutoFit/>
          </a:bodyPr>
          <a:lstStyle/>
          <a:p>
            <a:endParaRPr lang="en-US" dirty="0"/>
          </a:p>
        </p:txBody>
      </p:sp>
      <p:sp>
        <p:nvSpPr>
          <p:cNvPr id="40" name="Rectangle 39">
            <a:extLst>
              <a:ext uri="{FF2B5EF4-FFF2-40B4-BE49-F238E27FC236}">
                <a16:creationId xmlns:a16="http://schemas.microsoft.com/office/drawing/2014/main" id="{A3FA86AE-CD29-8C98-0D8F-1E112E8B9DBB}"/>
              </a:ext>
            </a:extLst>
          </p:cNvPr>
          <p:cNvSpPr/>
          <p:nvPr/>
        </p:nvSpPr>
        <p:spPr>
          <a:xfrm>
            <a:off x="3161944" y="2270349"/>
            <a:ext cx="5877556" cy="15545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F48CFFE-FC1A-04AE-6297-646CE95AE8FB}"/>
              </a:ext>
            </a:extLst>
          </p:cNvPr>
          <p:cNvSpPr txBox="1"/>
          <p:nvPr/>
        </p:nvSpPr>
        <p:spPr>
          <a:xfrm>
            <a:off x="3374112" y="2364911"/>
            <a:ext cx="841897" cy="523220"/>
          </a:xfrm>
          <a:prstGeom prst="rect">
            <a:avLst/>
          </a:prstGeom>
          <a:noFill/>
        </p:spPr>
        <p:txBody>
          <a:bodyPr wrap="none" rtlCol="0">
            <a:spAutoFit/>
          </a:bodyPr>
          <a:lstStyle/>
          <a:p>
            <a:pPr algn="ctr"/>
            <a:r>
              <a:rPr lang="en-US" dirty="0">
                <a:solidFill>
                  <a:srgbClr val="4E4E4E"/>
                </a:solidFill>
              </a:rPr>
              <a:t>Deletion</a:t>
            </a:r>
          </a:p>
          <a:p>
            <a:pPr algn="ctr"/>
            <a:r>
              <a:rPr lang="en-US" dirty="0">
                <a:solidFill>
                  <a:srgbClr val="4E4E4E"/>
                </a:solidFill>
              </a:rPr>
              <a:t>SV</a:t>
            </a:r>
          </a:p>
        </p:txBody>
      </p:sp>
      <p:sp>
        <p:nvSpPr>
          <p:cNvPr id="20" name="TextBox 19">
            <a:extLst>
              <a:ext uri="{FF2B5EF4-FFF2-40B4-BE49-F238E27FC236}">
                <a16:creationId xmlns:a16="http://schemas.microsoft.com/office/drawing/2014/main" id="{FD3B93CD-1574-0F20-F372-7142CFEBCB21}"/>
              </a:ext>
            </a:extLst>
          </p:cNvPr>
          <p:cNvSpPr txBox="1"/>
          <p:nvPr/>
        </p:nvSpPr>
        <p:spPr>
          <a:xfrm>
            <a:off x="3259497" y="3223949"/>
            <a:ext cx="1071126" cy="523220"/>
          </a:xfrm>
          <a:prstGeom prst="rect">
            <a:avLst/>
          </a:prstGeom>
          <a:noFill/>
        </p:spPr>
        <p:txBody>
          <a:bodyPr wrap="none" rtlCol="0">
            <a:spAutoFit/>
          </a:bodyPr>
          <a:lstStyle/>
          <a:p>
            <a:pPr algn="ctr"/>
            <a:r>
              <a:rPr lang="en-US" dirty="0">
                <a:solidFill>
                  <a:srgbClr val="4E4E4E"/>
                </a:solidFill>
              </a:rPr>
              <a:t>Duplication</a:t>
            </a:r>
          </a:p>
          <a:p>
            <a:pPr algn="ctr"/>
            <a:r>
              <a:rPr lang="en-US" dirty="0">
                <a:solidFill>
                  <a:srgbClr val="4E4E4E"/>
                </a:solidFill>
              </a:rPr>
              <a:t>SV</a:t>
            </a:r>
          </a:p>
        </p:txBody>
      </p:sp>
    </p:spTree>
    <p:extLst>
      <p:ext uri="{BB962C8B-B14F-4D97-AF65-F5344CB8AC3E}">
        <p14:creationId xmlns:p14="http://schemas.microsoft.com/office/powerpoint/2010/main" val="211372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6C0DFFE0-ABE4-CFB7-1955-F29AE514F86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C6D3AA3-FCB7-57AC-46EA-EF4B16511AA4}"/>
              </a:ext>
            </a:extLst>
          </p:cNvPr>
          <p:cNvGrpSpPr/>
          <p:nvPr/>
        </p:nvGrpSpPr>
        <p:grpSpPr>
          <a:xfrm>
            <a:off x="3249880" y="850281"/>
            <a:ext cx="5832191" cy="3793731"/>
            <a:chOff x="3249880" y="850281"/>
            <a:chExt cx="5832191" cy="3793731"/>
          </a:xfrm>
        </p:grpSpPr>
        <p:grpSp>
          <p:nvGrpSpPr>
            <p:cNvPr id="5" name="Group 4">
              <a:extLst>
                <a:ext uri="{FF2B5EF4-FFF2-40B4-BE49-F238E27FC236}">
                  <a16:creationId xmlns:a16="http://schemas.microsoft.com/office/drawing/2014/main" id="{09EB9C4E-34DD-FA1F-2F62-B3F69DCD1F1A}"/>
                </a:ext>
              </a:extLst>
            </p:cNvPr>
            <p:cNvGrpSpPr/>
            <p:nvPr/>
          </p:nvGrpSpPr>
          <p:grpSpPr>
            <a:xfrm>
              <a:off x="3249880" y="850281"/>
              <a:ext cx="5832191" cy="3793731"/>
              <a:chOff x="3249880" y="850281"/>
              <a:chExt cx="5832191" cy="3793731"/>
            </a:xfrm>
          </p:grpSpPr>
          <p:grpSp>
            <p:nvGrpSpPr>
              <p:cNvPr id="11" name="Group 10">
                <a:extLst>
                  <a:ext uri="{FF2B5EF4-FFF2-40B4-BE49-F238E27FC236}">
                    <a16:creationId xmlns:a16="http://schemas.microsoft.com/office/drawing/2014/main" id="{16D575C0-9334-0DFE-6954-16C830502D6E}"/>
                  </a:ext>
                </a:extLst>
              </p:cNvPr>
              <p:cNvGrpSpPr/>
              <p:nvPr/>
            </p:nvGrpSpPr>
            <p:grpSpPr>
              <a:xfrm>
                <a:off x="4164551" y="1268850"/>
                <a:ext cx="4917520" cy="2983781"/>
                <a:chOff x="1995055" y="673331"/>
                <a:chExt cx="6184669" cy="3752647"/>
              </a:xfrm>
            </p:grpSpPr>
            <p:pic>
              <p:nvPicPr>
                <p:cNvPr id="15" name="Picture 14">
                  <a:extLst>
                    <a:ext uri="{FF2B5EF4-FFF2-40B4-BE49-F238E27FC236}">
                      <a16:creationId xmlns:a16="http://schemas.microsoft.com/office/drawing/2014/main" id="{B1055825-F063-73D1-9516-7F309B266F65}"/>
                    </a:ext>
                  </a:extLst>
                </p:cNvPr>
                <p:cNvPicPr>
                  <a:picLocks noChangeAspect="1"/>
                </p:cNvPicPr>
                <p:nvPr/>
              </p:nvPicPr>
              <p:blipFill>
                <a:blip r:embed="rId3"/>
                <a:srcRect t="5053" r="20428" b="65592"/>
                <a:stretch/>
              </p:blipFill>
              <p:spPr>
                <a:xfrm>
                  <a:off x="1995055" y="673331"/>
                  <a:ext cx="6184669" cy="1140799"/>
                </a:xfrm>
                <a:prstGeom prst="rect">
                  <a:avLst/>
                </a:prstGeom>
              </p:spPr>
            </p:pic>
            <p:pic>
              <p:nvPicPr>
                <p:cNvPr id="16" name="Picture 15">
                  <a:extLst>
                    <a:ext uri="{FF2B5EF4-FFF2-40B4-BE49-F238E27FC236}">
                      <a16:creationId xmlns:a16="http://schemas.microsoft.com/office/drawing/2014/main" id="{4CE37503-9928-8B55-03C7-2B861795B017}"/>
                    </a:ext>
                  </a:extLst>
                </p:cNvPr>
                <p:cNvPicPr>
                  <a:picLocks noChangeAspect="1"/>
                </p:cNvPicPr>
                <p:nvPr/>
              </p:nvPicPr>
              <p:blipFill>
                <a:blip r:embed="rId3"/>
                <a:srcRect t="87136" r="20428" b="3679"/>
                <a:stretch/>
              </p:blipFill>
              <p:spPr>
                <a:xfrm>
                  <a:off x="1995055" y="4069019"/>
                  <a:ext cx="6184669" cy="356959"/>
                </a:xfrm>
                <a:prstGeom prst="rect">
                  <a:avLst/>
                </a:prstGeom>
              </p:spPr>
            </p:pic>
          </p:grpSp>
          <p:sp>
            <p:nvSpPr>
              <p:cNvPr id="12" name="TextBox 11">
                <a:extLst>
                  <a:ext uri="{FF2B5EF4-FFF2-40B4-BE49-F238E27FC236}">
                    <a16:creationId xmlns:a16="http://schemas.microsoft.com/office/drawing/2014/main" id="{CE824BCB-107B-7B84-D77B-8028F23861D3}"/>
                  </a:ext>
                </a:extLst>
              </p:cNvPr>
              <p:cNvSpPr txBox="1"/>
              <p:nvPr/>
            </p:nvSpPr>
            <p:spPr>
              <a:xfrm>
                <a:off x="4735613" y="850281"/>
                <a:ext cx="3775393" cy="369332"/>
              </a:xfrm>
              <a:prstGeom prst="rect">
                <a:avLst/>
              </a:prstGeom>
              <a:noFill/>
            </p:spPr>
            <p:txBody>
              <a:bodyPr wrap="none" rtlCol="0">
                <a:spAutoFit/>
              </a:bodyPr>
              <a:lstStyle/>
              <a:p>
                <a:r>
                  <a:rPr lang="en-US" sz="1800" b="1" dirty="0"/>
                  <a:t>Noncoding Constrained Regions</a:t>
                </a:r>
              </a:p>
            </p:txBody>
          </p:sp>
          <p:sp>
            <p:nvSpPr>
              <p:cNvPr id="13" name="TextBox 12">
                <a:extLst>
                  <a:ext uri="{FF2B5EF4-FFF2-40B4-BE49-F238E27FC236}">
                    <a16:creationId xmlns:a16="http://schemas.microsoft.com/office/drawing/2014/main" id="{C41CC71E-4189-D1DC-3488-BC6FD7B30D94}"/>
                  </a:ext>
                </a:extLst>
              </p:cNvPr>
              <p:cNvSpPr txBox="1"/>
              <p:nvPr/>
            </p:nvSpPr>
            <p:spPr>
              <a:xfrm>
                <a:off x="3249880" y="1464318"/>
                <a:ext cx="1090362" cy="523220"/>
              </a:xfrm>
              <a:prstGeom prst="rect">
                <a:avLst/>
              </a:prstGeom>
              <a:noFill/>
            </p:spPr>
            <p:txBody>
              <a:bodyPr wrap="none" rtlCol="0">
                <a:spAutoFit/>
              </a:bodyPr>
              <a:lstStyle/>
              <a:p>
                <a:pPr algn="ctr"/>
                <a:r>
                  <a:rPr lang="en-US" dirty="0">
                    <a:solidFill>
                      <a:srgbClr val="4E4E4E"/>
                    </a:solidFill>
                  </a:rPr>
                  <a:t>Noncoding </a:t>
                </a:r>
              </a:p>
              <a:p>
                <a:pPr algn="ctr"/>
                <a:r>
                  <a:rPr lang="en-US" dirty="0">
                    <a:solidFill>
                      <a:srgbClr val="4E4E4E"/>
                    </a:solidFill>
                  </a:rPr>
                  <a:t>SNV</a:t>
                </a:r>
              </a:p>
            </p:txBody>
          </p:sp>
          <p:sp>
            <p:nvSpPr>
              <p:cNvPr id="14" name="TextBox 13">
                <a:extLst>
                  <a:ext uri="{FF2B5EF4-FFF2-40B4-BE49-F238E27FC236}">
                    <a16:creationId xmlns:a16="http://schemas.microsoft.com/office/drawing/2014/main" id="{A5616209-3A32-50B5-DC4B-D49C1FA6F135}"/>
                  </a:ext>
                </a:extLst>
              </p:cNvPr>
              <p:cNvSpPr txBox="1"/>
              <p:nvPr/>
            </p:nvSpPr>
            <p:spPr>
              <a:xfrm>
                <a:off x="5739895" y="4336235"/>
                <a:ext cx="1766830" cy="307777"/>
              </a:xfrm>
              <a:prstGeom prst="rect">
                <a:avLst/>
              </a:prstGeom>
              <a:noFill/>
            </p:spPr>
            <p:txBody>
              <a:bodyPr wrap="none" rtlCol="0">
                <a:spAutoFit/>
              </a:bodyPr>
              <a:lstStyle/>
              <a:p>
                <a:r>
                  <a:rPr lang="en-US" dirty="0">
                    <a:solidFill>
                      <a:srgbClr val="4E4E4E"/>
                    </a:solidFill>
                  </a:rPr>
                  <a:t>Odds ratio (95% CI)</a:t>
                </a:r>
              </a:p>
            </p:txBody>
          </p:sp>
        </p:grpSp>
        <p:pic>
          <p:nvPicPr>
            <p:cNvPr id="6" name="Picture 5">
              <a:extLst>
                <a:ext uri="{FF2B5EF4-FFF2-40B4-BE49-F238E27FC236}">
                  <a16:creationId xmlns:a16="http://schemas.microsoft.com/office/drawing/2014/main" id="{267890F1-EB40-1ABE-0B6F-51F90BB54A6F}"/>
                </a:ext>
              </a:extLst>
            </p:cNvPr>
            <p:cNvPicPr>
              <a:picLocks noChangeAspect="1"/>
            </p:cNvPicPr>
            <p:nvPr/>
          </p:nvPicPr>
          <p:blipFill>
            <a:blip r:embed="rId3"/>
            <a:srcRect t="30396" r="20428" b="40249"/>
            <a:stretch/>
          </p:blipFill>
          <p:spPr>
            <a:xfrm>
              <a:off x="4164549" y="2175915"/>
              <a:ext cx="4917520" cy="907065"/>
            </a:xfrm>
            <a:prstGeom prst="rect">
              <a:avLst/>
            </a:prstGeom>
          </p:spPr>
        </p:pic>
        <p:pic>
          <p:nvPicPr>
            <p:cNvPr id="7" name="Picture 6">
              <a:extLst>
                <a:ext uri="{FF2B5EF4-FFF2-40B4-BE49-F238E27FC236}">
                  <a16:creationId xmlns:a16="http://schemas.microsoft.com/office/drawing/2014/main" id="{A0D60811-3DCB-7D28-0C4C-A6F25F9638B6}"/>
                </a:ext>
              </a:extLst>
            </p:cNvPr>
            <p:cNvPicPr>
              <a:picLocks noChangeAspect="1"/>
            </p:cNvPicPr>
            <p:nvPr/>
          </p:nvPicPr>
          <p:blipFill>
            <a:blip r:embed="rId3"/>
            <a:srcRect t="58232" r="20428" b="12413"/>
            <a:stretch/>
          </p:blipFill>
          <p:spPr>
            <a:xfrm>
              <a:off x="4164549" y="3068215"/>
              <a:ext cx="4917520" cy="907065"/>
            </a:xfrm>
            <a:prstGeom prst="rect">
              <a:avLst/>
            </a:prstGeom>
          </p:spPr>
        </p:pic>
      </p:grpSp>
      <p:grpSp>
        <p:nvGrpSpPr>
          <p:cNvPr id="10" name="Group 9">
            <a:extLst>
              <a:ext uri="{FF2B5EF4-FFF2-40B4-BE49-F238E27FC236}">
                <a16:creationId xmlns:a16="http://schemas.microsoft.com/office/drawing/2014/main" id="{F459A7A1-0CD9-B1AB-4814-DFFD2CAA255D}"/>
              </a:ext>
            </a:extLst>
          </p:cNvPr>
          <p:cNvGrpSpPr/>
          <p:nvPr/>
        </p:nvGrpSpPr>
        <p:grpSpPr>
          <a:xfrm>
            <a:off x="-28876" y="-1"/>
            <a:ext cx="3127455" cy="5143500"/>
            <a:chOff x="-31113" y="-1"/>
            <a:chExt cx="3369736" cy="5143500"/>
          </a:xfrm>
        </p:grpSpPr>
        <p:sp>
          <p:nvSpPr>
            <p:cNvPr id="8" name="Rectangle 7">
              <a:extLst>
                <a:ext uri="{FF2B5EF4-FFF2-40B4-BE49-F238E27FC236}">
                  <a16:creationId xmlns:a16="http://schemas.microsoft.com/office/drawing/2014/main" id="{0F0D0358-0173-E400-5C3C-96F17F09DE29}"/>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E6C323-0BB3-06B9-F47C-01A86FE76F3B}"/>
                </a:ext>
              </a:extLst>
            </p:cNvPr>
            <p:cNvSpPr txBox="1"/>
            <p:nvPr/>
          </p:nvSpPr>
          <p:spPr>
            <a:xfrm>
              <a:off x="-31113" y="1448364"/>
              <a:ext cx="3338623" cy="2246769"/>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However, there is a </a:t>
              </a:r>
              <a:r>
                <a:rPr lang="en-US" sz="2000"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significant enrichment</a:t>
              </a: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of rare deletion and duplication structural variation (SV) in noncoding constrained regions</a:t>
              </a:r>
            </a:p>
          </p:txBody>
        </p:sp>
      </p:grpSp>
      <p:sp>
        <p:nvSpPr>
          <p:cNvPr id="17" name="Triangle 16">
            <a:extLst>
              <a:ext uri="{FF2B5EF4-FFF2-40B4-BE49-F238E27FC236}">
                <a16:creationId xmlns:a16="http://schemas.microsoft.com/office/drawing/2014/main" id="{1ADBB6B7-558A-648A-FDC8-03914ACFD91E}"/>
              </a:ext>
            </a:extLst>
          </p:cNvPr>
          <p:cNvSpPr/>
          <p:nvPr/>
        </p:nvSpPr>
        <p:spPr>
          <a:xfrm rot="16200000">
            <a:off x="4690710" y="3276993"/>
            <a:ext cx="112344" cy="71148"/>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19" name="Triangle 18">
            <a:extLst>
              <a:ext uri="{FF2B5EF4-FFF2-40B4-BE49-F238E27FC236}">
                <a16:creationId xmlns:a16="http://schemas.microsoft.com/office/drawing/2014/main" id="{0DDB5CA4-A16D-E011-ED94-2549898C11E0}"/>
              </a:ext>
            </a:extLst>
          </p:cNvPr>
          <p:cNvSpPr/>
          <p:nvPr/>
        </p:nvSpPr>
        <p:spPr>
          <a:xfrm rot="5400000">
            <a:off x="6776101" y="3272739"/>
            <a:ext cx="112345" cy="71149"/>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60" name="TextBox 59">
            <a:extLst>
              <a:ext uri="{FF2B5EF4-FFF2-40B4-BE49-F238E27FC236}">
                <a16:creationId xmlns:a16="http://schemas.microsoft.com/office/drawing/2014/main" id="{CAE8F1A5-67E4-0F88-F753-61421F4BE314}"/>
              </a:ext>
            </a:extLst>
          </p:cNvPr>
          <p:cNvSpPr txBox="1"/>
          <p:nvPr/>
        </p:nvSpPr>
        <p:spPr>
          <a:xfrm>
            <a:off x="8536781" y="-878681"/>
            <a:ext cx="184731" cy="307777"/>
          </a:xfrm>
          <a:prstGeom prst="rect">
            <a:avLst/>
          </a:prstGeom>
          <a:noFill/>
        </p:spPr>
        <p:txBody>
          <a:bodyPr wrap="none" rtlCol="0">
            <a:spAutoFit/>
          </a:bodyPr>
          <a:lstStyle/>
          <a:p>
            <a:endParaRPr lang="en-US" dirty="0"/>
          </a:p>
        </p:txBody>
      </p:sp>
      <p:sp>
        <p:nvSpPr>
          <p:cNvPr id="18" name="TextBox 17">
            <a:extLst>
              <a:ext uri="{FF2B5EF4-FFF2-40B4-BE49-F238E27FC236}">
                <a16:creationId xmlns:a16="http://schemas.microsoft.com/office/drawing/2014/main" id="{E3678CD8-D6FB-604C-03BF-9DF49E598EE7}"/>
              </a:ext>
            </a:extLst>
          </p:cNvPr>
          <p:cNvSpPr txBox="1"/>
          <p:nvPr/>
        </p:nvSpPr>
        <p:spPr>
          <a:xfrm>
            <a:off x="3374112" y="2364911"/>
            <a:ext cx="841897" cy="523220"/>
          </a:xfrm>
          <a:prstGeom prst="rect">
            <a:avLst/>
          </a:prstGeom>
          <a:noFill/>
        </p:spPr>
        <p:txBody>
          <a:bodyPr wrap="none" rtlCol="0">
            <a:spAutoFit/>
          </a:bodyPr>
          <a:lstStyle/>
          <a:p>
            <a:pPr algn="ctr"/>
            <a:r>
              <a:rPr lang="en-US" dirty="0">
                <a:solidFill>
                  <a:srgbClr val="4E4E4E"/>
                </a:solidFill>
              </a:rPr>
              <a:t>Deletion</a:t>
            </a:r>
          </a:p>
          <a:p>
            <a:pPr algn="ctr"/>
            <a:r>
              <a:rPr lang="en-US" dirty="0">
                <a:solidFill>
                  <a:srgbClr val="4E4E4E"/>
                </a:solidFill>
              </a:rPr>
              <a:t>SV</a:t>
            </a:r>
          </a:p>
        </p:txBody>
      </p:sp>
      <p:sp>
        <p:nvSpPr>
          <p:cNvPr id="20" name="TextBox 19">
            <a:extLst>
              <a:ext uri="{FF2B5EF4-FFF2-40B4-BE49-F238E27FC236}">
                <a16:creationId xmlns:a16="http://schemas.microsoft.com/office/drawing/2014/main" id="{47E5BB11-AD00-1ED5-D4A3-EAB2F75CA1D0}"/>
              </a:ext>
            </a:extLst>
          </p:cNvPr>
          <p:cNvSpPr txBox="1"/>
          <p:nvPr/>
        </p:nvSpPr>
        <p:spPr>
          <a:xfrm>
            <a:off x="3259497" y="3223949"/>
            <a:ext cx="1071126" cy="523220"/>
          </a:xfrm>
          <a:prstGeom prst="rect">
            <a:avLst/>
          </a:prstGeom>
          <a:noFill/>
        </p:spPr>
        <p:txBody>
          <a:bodyPr wrap="none" rtlCol="0">
            <a:spAutoFit/>
          </a:bodyPr>
          <a:lstStyle/>
          <a:p>
            <a:pPr algn="ctr"/>
            <a:r>
              <a:rPr lang="en-US" dirty="0">
                <a:solidFill>
                  <a:srgbClr val="4E4E4E"/>
                </a:solidFill>
              </a:rPr>
              <a:t>Duplication</a:t>
            </a:r>
          </a:p>
          <a:p>
            <a:pPr algn="ctr"/>
            <a:r>
              <a:rPr lang="en-US" dirty="0">
                <a:solidFill>
                  <a:srgbClr val="4E4E4E"/>
                </a:solidFill>
              </a:rPr>
              <a:t>SV</a:t>
            </a:r>
          </a:p>
        </p:txBody>
      </p:sp>
      <p:sp>
        <p:nvSpPr>
          <p:cNvPr id="21" name="Rectangle 20">
            <a:extLst>
              <a:ext uri="{FF2B5EF4-FFF2-40B4-BE49-F238E27FC236}">
                <a16:creationId xmlns:a16="http://schemas.microsoft.com/office/drawing/2014/main" id="{36F428C9-0163-E64F-3CF1-7B6E1FFA480B}"/>
              </a:ext>
            </a:extLst>
          </p:cNvPr>
          <p:cNvSpPr/>
          <p:nvPr/>
        </p:nvSpPr>
        <p:spPr>
          <a:xfrm>
            <a:off x="-11709" y="-2"/>
            <a:ext cx="9155707" cy="5143499"/>
          </a:xfrm>
          <a:prstGeom prst="rect">
            <a:avLst/>
          </a:prstGeom>
          <a:solidFill>
            <a:schemeClr val="accent6">
              <a:alpha val="5043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E9CCEA24-FDD1-DF19-3D08-97970C31E63B}"/>
              </a:ext>
            </a:extLst>
          </p:cNvPr>
          <p:cNvSpPr/>
          <p:nvPr/>
        </p:nvSpPr>
        <p:spPr>
          <a:xfrm>
            <a:off x="-11711" y="2049810"/>
            <a:ext cx="9143999" cy="104387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bg1"/>
                </a:solidFill>
                <a:latin typeface="Open Sans" panose="020B0606030504020204" pitchFamily="34" charset="0"/>
                <a:ea typeface="Open Sans" panose="020B0606030504020204" pitchFamily="34" charset="0"/>
                <a:cs typeface="Open Sans" panose="020B0606030504020204" pitchFamily="34" charset="0"/>
              </a:rPr>
              <a:t>Let’s focus on structural variation instead</a:t>
            </a:r>
          </a:p>
        </p:txBody>
      </p:sp>
    </p:spTree>
    <p:extLst>
      <p:ext uri="{BB962C8B-B14F-4D97-AF65-F5344CB8AC3E}">
        <p14:creationId xmlns:p14="http://schemas.microsoft.com/office/powerpoint/2010/main" val="2507760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04897-1907-B15C-222A-764B64AE4C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EA6F9D-5ADE-F9F5-019C-95042EA3A333}"/>
              </a:ext>
            </a:extLst>
          </p:cNvPr>
          <p:cNvSpPr>
            <a:spLocks noGrp="1"/>
          </p:cNvSpPr>
          <p:nvPr>
            <p:ph type="ctrTitle"/>
          </p:nvPr>
        </p:nvSpPr>
        <p:spPr/>
        <p:txBody>
          <a:bodyPr>
            <a:noAutofit/>
          </a:bodyPr>
          <a:lstStyle/>
          <a:p>
            <a:r>
              <a:rPr lang="en-US" sz="2800" dirty="0"/>
              <a:t>Deletion events are well-characterized in WGSPD</a:t>
            </a:r>
          </a:p>
        </p:txBody>
      </p:sp>
      <p:pic>
        <p:nvPicPr>
          <p:cNvPr id="11" name="Picture 10" descr="A graph of different colored lines&#10;&#10;Description automatically generated">
            <a:extLst>
              <a:ext uri="{FF2B5EF4-FFF2-40B4-BE49-F238E27FC236}">
                <a16:creationId xmlns:a16="http://schemas.microsoft.com/office/drawing/2014/main" id="{4106EB8E-891C-B2BE-CEA9-7DB7AD47CC72}"/>
              </a:ext>
            </a:extLst>
          </p:cNvPr>
          <p:cNvPicPr>
            <a:picLocks noChangeAspect="1"/>
          </p:cNvPicPr>
          <p:nvPr/>
        </p:nvPicPr>
        <p:blipFill rotWithShape="1">
          <a:blip r:embed="rId3"/>
          <a:srcRect t="9649" r="70199"/>
          <a:stretch/>
        </p:blipFill>
        <p:spPr>
          <a:xfrm>
            <a:off x="1882844" y="1256044"/>
            <a:ext cx="1602818" cy="3887456"/>
          </a:xfrm>
          <a:prstGeom prst="rect">
            <a:avLst/>
          </a:prstGeom>
        </p:spPr>
      </p:pic>
    </p:spTree>
    <p:extLst>
      <p:ext uri="{BB962C8B-B14F-4D97-AF65-F5344CB8AC3E}">
        <p14:creationId xmlns:p14="http://schemas.microsoft.com/office/powerpoint/2010/main" val="2895040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B1382-C344-46EB-1BB4-ACECB6084C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865285-7B93-B363-5D96-9502D8AAC383}"/>
              </a:ext>
            </a:extLst>
          </p:cNvPr>
          <p:cNvSpPr>
            <a:spLocks noGrp="1"/>
          </p:cNvSpPr>
          <p:nvPr>
            <p:ph type="ctrTitle"/>
          </p:nvPr>
        </p:nvSpPr>
        <p:spPr/>
        <p:txBody>
          <a:bodyPr>
            <a:noAutofit/>
          </a:bodyPr>
          <a:lstStyle/>
          <a:p>
            <a:r>
              <a:rPr lang="en-US" sz="2800" dirty="0"/>
              <a:t>Deletion events are well-characterized in WGSPD</a:t>
            </a:r>
          </a:p>
        </p:txBody>
      </p:sp>
      <p:pic>
        <p:nvPicPr>
          <p:cNvPr id="11" name="Picture 10" descr="A graph of different colored lines&#10;&#10;Description automatically generated">
            <a:extLst>
              <a:ext uri="{FF2B5EF4-FFF2-40B4-BE49-F238E27FC236}">
                <a16:creationId xmlns:a16="http://schemas.microsoft.com/office/drawing/2014/main" id="{787740DC-4908-4F86-4323-54A3FF085D75}"/>
              </a:ext>
            </a:extLst>
          </p:cNvPr>
          <p:cNvPicPr>
            <a:picLocks noChangeAspect="1"/>
          </p:cNvPicPr>
          <p:nvPr/>
        </p:nvPicPr>
        <p:blipFill rotWithShape="1">
          <a:blip r:embed="rId3"/>
          <a:srcRect t="9649"/>
          <a:stretch/>
        </p:blipFill>
        <p:spPr>
          <a:xfrm>
            <a:off x="1882844" y="1256044"/>
            <a:ext cx="5378312" cy="3887456"/>
          </a:xfrm>
          <a:prstGeom prst="rect">
            <a:avLst/>
          </a:prstGeom>
        </p:spPr>
      </p:pic>
    </p:spTree>
    <p:extLst>
      <p:ext uri="{BB962C8B-B14F-4D97-AF65-F5344CB8AC3E}">
        <p14:creationId xmlns:p14="http://schemas.microsoft.com/office/powerpoint/2010/main" val="3463871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BFC54-CE03-8B36-AF9E-81E924EDA1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FBE687-713A-C607-1B00-AB6E89B6649F}"/>
              </a:ext>
            </a:extLst>
          </p:cNvPr>
          <p:cNvSpPr>
            <a:spLocks noGrp="1"/>
          </p:cNvSpPr>
          <p:nvPr>
            <p:ph type="ctrTitle"/>
          </p:nvPr>
        </p:nvSpPr>
        <p:spPr/>
        <p:txBody>
          <a:bodyPr>
            <a:noAutofit/>
          </a:bodyPr>
          <a:lstStyle/>
          <a:p>
            <a:r>
              <a:rPr lang="en-US" sz="2800" dirty="0"/>
              <a:t>Deletion events are well-characterized in WGSPD</a:t>
            </a:r>
          </a:p>
        </p:txBody>
      </p:sp>
      <p:pic>
        <p:nvPicPr>
          <p:cNvPr id="11" name="Picture 10" descr="A graph of different colored lines&#10;&#10;Description automatically generated">
            <a:extLst>
              <a:ext uri="{FF2B5EF4-FFF2-40B4-BE49-F238E27FC236}">
                <a16:creationId xmlns:a16="http://schemas.microsoft.com/office/drawing/2014/main" id="{9AA2F5E1-0127-B6C8-5AA0-C4CC1961D8CC}"/>
              </a:ext>
            </a:extLst>
          </p:cNvPr>
          <p:cNvPicPr>
            <a:picLocks noChangeAspect="1"/>
          </p:cNvPicPr>
          <p:nvPr/>
        </p:nvPicPr>
        <p:blipFill rotWithShape="1">
          <a:blip r:embed="rId3"/>
          <a:srcRect t="9649"/>
          <a:stretch/>
        </p:blipFill>
        <p:spPr>
          <a:xfrm>
            <a:off x="1882844" y="1256044"/>
            <a:ext cx="5378312" cy="3887456"/>
          </a:xfrm>
          <a:prstGeom prst="rect">
            <a:avLst/>
          </a:prstGeom>
        </p:spPr>
      </p:pic>
      <p:sp>
        <p:nvSpPr>
          <p:cNvPr id="3" name="Rectangle 2">
            <a:extLst>
              <a:ext uri="{FF2B5EF4-FFF2-40B4-BE49-F238E27FC236}">
                <a16:creationId xmlns:a16="http://schemas.microsoft.com/office/drawing/2014/main" id="{BEDF95E8-9407-4995-C159-72ED1BC54DD1}"/>
              </a:ext>
            </a:extLst>
          </p:cNvPr>
          <p:cNvSpPr/>
          <p:nvPr/>
        </p:nvSpPr>
        <p:spPr>
          <a:xfrm>
            <a:off x="3999244" y="1256044"/>
            <a:ext cx="667024" cy="358726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1433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57360-A74D-0163-CAFE-449F07817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235C61-A048-9F2A-27D3-DD9E76889B3B}"/>
              </a:ext>
            </a:extLst>
          </p:cNvPr>
          <p:cNvSpPr>
            <a:spLocks noGrp="1"/>
          </p:cNvSpPr>
          <p:nvPr>
            <p:ph type="ctrTitle"/>
          </p:nvPr>
        </p:nvSpPr>
        <p:spPr/>
        <p:txBody>
          <a:bodyPr>
            <a:noAutofit/>
          </a:bodyPr>
          <a:lstStyle/>
          <a:p>
            <a:r>
              <a:rPr lang="en-US" sz="2800" dirty="0"/>
              <a:t>Our deletion class of interest</a:t>
            </a:r>
          </a:p>
        </p:txBody>
      </p:sp>
      <p:grpSp>
        <p:nvGrpSpPr>
          <p:cNvPr id="100" name="Group 99">
            <a:extLst>
              <a:ext uri="{FF2B5EF4-FFF2-40B4-BE49-F238E27FC236}">
                <a16:creationId xmlns:a16="http://schemas.microsoft.com/office/drawing/2014/main" id="{FDA25B5F-E65B-61B2-DF71-2C03AD5865C2}"/>
              </a:ext>
            </a:extLst>
          </p:cNvPr>
          <p:cNvGrpSpPr/>
          <p:nvPr/>
        </p:nvGrpSpPr>
        <p:grpSpPr>
          <a:xfrm>
            <a:off x="1611887" y="2801985"/>
            <a:ext cx="5920225" cy="844910"/>
            <a:chOff x="2247900" y="1825899"/>
            <a:chExt cx="5920225" cy="844910"/>
          </a:xfrm>
        </p:grpSpPr>
        <p:grpSp>
          <p:nvGrpSpPr>
            <p:cNvPr id="89" name="Group 88">
              <a:extLst>
                <a:ext uri="{FF2B5EF4-FFF2-40B4-BE49-F238E27FC236}">
                  <a16:creationId xmlns:a16="http://schemas.microsoft.com/office/drawing/2014/main" id="{DB9F0A7E-DF88-864E-B0AD-5823B03A7E83}"/>
                </a:ext>
              </a:extLst>
            </p:cNvPr>
            <p:cNvGrpSpPr/>
            <p:nvPr/>
          </p:nvGrpSpPr>
          <p:grpSpPr>
            <a:xfrm>
              <a:off x="3182591" y="1825899"/>
              <a:ext cx="4985534" cy="844910"/>
              <a:chOff x="3152111" y="1672666"/>
              <a:chExt cx="4985534" cy="844910"/>
            </a:xfrm>
          </p:grpSpPr>
          <p:grpSp>
            <p:nvGrpSpPr>
              <p:cNvPr id="84" name="Group 83">
                <a:extLst>
                  <a:ext uri="{FF2B5EF4-FFF2-40B4-BE49-F238E27FC236}">
                    <a16:creationId xmlns:a16="http://schemas.microsoft.com/office/drawing/2014/main" id="{7D5A3994-9A5E-CFEB-6EE5-ABF629C771F3}"/>
                  </a:ext>
                </a:extLst>
              </p:cNvPr>
              <p:cNvGrpSpPr/>
              <p:nvPr/>
            </p:nvGrpSpPr>
            <p:grpSpPr>
              <a:xfrm>
                <a:off x="3152111" y="1672666"/>
                <a:ext cx="4985534" cy="356617"/>
                <a:chOff x="1017500" y="1752906"/>
                <a:chExt cx="4985534" cy="356617"/>
              </a:xfrm>
            </p:grpSpPr>
            <p:sp>
              <p:nvSpPr>
                <p:cNvPr id="67" name="Rectangle 66">
                  <a:extLst>
                    <a:ext uri="{FF2B5EF4-FFF2-40B4-BE49-F238E27FC236}">
                      <a16:creationId xmlns:a16="http://schemas.microsoft.com/office/drawing/2014/main" id="{257F0BC4-9A0F-875A-FF44-E0F887EB89A5}"/>
                    </a:ext>
                  </a:extLst>
                </p:cNvPr>
                <p:cNvSpPr/>
                <p:nvPr/>
              </p:nvSpPr>
              <p:spPr>
                <a:xfrm>
                  <a:off x="2523744" y="1752907"/>
                  <a:ext cx="227076" cy="356616"/>
                </a:xfrm>
                <a:prstGeom prst="rect">
                  <a:avLst/>
                </a:prstGeom>
                <a:solidFill>
                  <a:srgbClr val="818689"/>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3" name="Group 82">
                  <a:extLst>
                    <a:ext uri="{FF2B5EF4-FFF2-40B4-BE49-F238E27FC236}">
                      <a16:creationId xmlns:a16="http://schemas.microsoft.com/office/drawing/2014/main" id="{D35E8FB4-B0A2-88B0-189E-46B558FDD1C1}"/>
                    </a:ext>
                  </a:extLst>
                </p:cNvPr>
                <p:cNvGrpSpPr/>
                <p:nvPr/>
              </p:nvGrpSpPr>
              <p:grpSpPr>
                <a:xfrm>
                  <a:off x="1017500" y="1752906"/>
                  <a:ext cx="4985534" cy="356617"/>
                  <a:chOff x="1017500" y="1752906"/>
                  <a:chExt cx="4985534" cy="356617"/>
                </a:xfrm>
              </p:grpSpPr>
              <p:sp>
                <p:nvSpPr>
                  <p:cNvPr id="65" name="Rectangle 64">
                    <a:extLst>
                      <a:ext uri="{FF2B5EF4-FFF2-40B4-BE49-F238E27FC236}">
                        <a16:creationId xmlns:a16="http://schemas.microsoft.com/office/drawing/2014/main" id="{E57804F4-325F-C418-D436-7548DC721BCF}"/>
                      </a:ext>
                    </a:extLst>
                  </p:cNvPr>
                  <p:cNvSpPr/>
                  <p:nvPr/>
                </p:nvSpPr>
                <p:spPr>
                  <a:xfrm>
                    <a:off x="1844040" y="1752907"/>
                    <a:ext cx="685799"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sp>
                <p:nvSpPr>
                  <p:cNvPr id="66" name="Rectangle 65">
                    <a:extLst>
                      <a:ext uri="{FF2B5EF4-FFF2-40B4-BE49-F238E27FC236}">
                        <a16:creationId xmlns:a16="http://schemas.microsoft.com/office/drawing/2014/main" id="{551A8C25-3186-D167-7ACF-48D494567469}"/>
                      </a:ext>
                    </a:extLst>
                  </p:cNvPr>
                  <p:cNvSpPr/>
                  <p:nvPr/>
                </p:nvSpPr>
                <p:spPr>
                  <a:xfrm>
                    <a:off x="1017500" y="1752907"/>
                    <a:ext cx="824790" cy="356616"/>
                  </a:xfrm>
                  <a:prstGeom prst="rect">
                    <a:avLst/>
                  </a:prstGeom>
                  <a:solidFill>
                    <a:srgbClr val="818689"/>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Exon 1</a:t>
                    </a:r>
                  </a:p>
                </p:txBody>
              </p:sp>
              <p:sp>
                <p:nvSpPr>
                  <p:cNvPr id="68" name="Rectangle 67">
                    <a:extLst>
                      <a:ext uri="{FF2B5EF4-FFF2-40B4-BE49-F238E27FC236}">
                        <a16:creationId xmlns:a16="http://schemas.microsoft.com/office/drawing/2014/main" id="{D2A6BFB5-2331-9E95-3378-92F7D0647A85}"/>
                      </a:ext>
                    </a:extLst>
                  </p:cNvPr>
                  <p:cNvSpPr/>
                  <p:nvPr/>
                </p:nvSpPr>
                <p:spPr>
                  <a:xfrm>
                    <a:off x="2750819" y="1752907"/>
                    <a:ext cx="533399"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TextBox 70">
                    <a:extLst>
                      <a:ext uri="{FF2B5EF4-FFF2-40B4-BE49-F238E27FC236}">
                        <a16:creationId xmlns:a16="http://schemas.microsoft.com/office/drawing/2014/main" id="{9865E7DE-81DE-49BB-26F3-425CDF46FDBB}"/>
                      </a:ext>
                    </a:extLst>
                  </p:cNvPr>
                  <p:cNvSpPr txBox="1"/>
                  <p:nvPr/>
                </p:nvSpPr>
                <p:spPr>
                  <a:xfrm>
                    <a:off x="2523744" y="1777326"/>
                    <a:ext cx="760475" cy="307777"/>
                  </a:xfrm>
                  <a:prstGeom prst="rect">
                    <a:avLst/>
                  </a:prstGeom>
                  <a:noFill/>
                </p:spPr>
                <p:txBody>
                  <a:bodyPr wrap="square" rtlCol="0">
                    <a:spAutoFit/>
                  </a:bodyPr>
                  <a:lstStyle/>
                  <a:p>
                    <a:r>
                      <a:rPr lang="en-US" dirty="0">
                        <a:solidFill>
                          <a:schemeClr val="bg1"/>
                        </a:solidFill>
                      </a:rPr>
                      <a:t>Exon 2</a:t>
                    </a:r>
                  </a:p>
                </p:txBody>
              </p:sp>
              <p:sp>
                <p:nvSpPr>
                  <p:cNvPr id="72" name="Rectangle 71">
                    <a:extLst>
                      <a:ext uri="{FF2B5EF4-FFF2-40B4-BE49-F238E27FC236}">
                        <a16:creationId xmlns:a16="http://schemas.microsoft.com/office/drawing/2014/main" id="{8E7115AD-7C8F-3854-C46E-4BB5153F5D9B}"/>
                      </a:ext>
                    </a:extLst>
                  </p:cNvPr>
                  <p:cNvSpPr/>
                  <p:nvPr/>
                </p:nvSpPr>
                <p:spPr>
                  <a:xfrm>
                    <a:off x="3284219" y="1752906"/>
                    <a:ext cx="640081"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sp>
                <p:nvSpPr>
                  <p:cNvPr id="74" name="Rectangle 73">
                    <a:extLst>
                      <a:ext uri="{FF2B5EF4-FFF2-40B4-BE49-F238E27FC236}">
                        <a16:creationId xmlns:a16="http://schemas.microsoft.com/office/drawing/2014/main" id="{16F16827-6F39-0D7A-ADFF-0624ABB56326}"/>
                      </a:ext>
                    </a:extLst>
                  </p:cNvPr>
                  <p:cNvSpPr/>
                  <p:nvPr/>
                </p:nvSpPr>
                <p:spPr>
                  <a:xfrm>
                    <a:off x="3924300" y="1752906"/>
                    <a:ext cx="647700"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5" name="TextBox 74">
                    <a:extLst>
                      <a:ext uri="{FF2B5EF4-FFF2-40B4-BE49-F238E27FC236}">
                        <a16:creationId xmlns:a16="http://schemas.microsoft.com/office/drawing/2014/main" id="{020CE23A-18E6-7212-BE4F-AD6CEEEA44C6}"/>
                      </a:ext>
                    </a:extLst>
                  </p:cNvPr>
                  <p:cNvSpPr txBox="1"/>
                  <p:nvPr/>
                </p:nvSpPr>
                <p:spPr>
                  <a:xfrm>
                    <a:off x="3887723" y="1777326"/>
                    <a:ext cx="781812" cy="307777"/>
                  </a:xfrm>
                  <a:prstGeom prst="rect">
                    <a:avLst/>
                  </a:prstGeom>
                  <a:noFill/>
                </p:spPr>
                <p:txBody>
                  <a:bodyPr wrap="square" rtlCol="0">
                    <a:spAutoFit/>
                  </a:bodyPr>
                  <a:lstStyle/>
                  <a:p>
                    <a:r>
                      <a:rPr lang="en-US" dirty="0">
                        <a:solidFill>
                          <a:schemeClr val="bg1"/>
                        </a:solidFill>
                      </a:rPr>
                      <a:t>Exon 3</a:t>
                    </a:r>
                  </a:p>
                </p:txBody>
              </p:sp>
              <p:grpSp>
                <p:nvGrpSpPr>
                  <p:cNvPr id="81" name="Group 80">
                    <a:extLst>
                      <a:ext uri="{FF2B5EF4-FFF2-40B4-BE49-F238E27FC236}">
                        <a16:creationId xmlns:a16="http://schemas.microsoft.com/office/drawing/2014/main" id="{CF31BE51-29BF-8BC2-BE88-72565EF8797E}"/>
                      </a:ext>
                    </a:extLst>
                  </p:cNvPr>
                  <p:cNvGrpSpPr/>
                  <p:nvPr/>
                </p:nvGrpSpPr>
                <p:grpSpPr>
                  <a:xfrm>
                    <a:off x="5236689" y="1752906"/>
                    <a:ext cx="766345" cy="356616"/>
                    <a:chOff x="4108929" y="1755583"/>
                    <a:chExt cx="766345" cy="356616"/>
                  </a:xfrm>
                </p:grpSpPr>
                <p:sp>
                  <p:nvSpPr>
                    <p:cNvPr id="77" name="Rectangle 76">
                      <a:extLst>
                        <a:ext uri="{FF2B5EF4-FFF2-40B4-BE49-F238E27FC236}">
                          <a16:creationId xmlns:a16="http://schemas.microsoft.com/office/drawing/2014/main" id="{83BEFD77-10A5-4621-61EF-AE0FE314241B}"/>
                        </a:ext>
                      </a:extLst>
                    </p:cNvPr>
                    <p:cNvSpPr/>
                    <p:nvPr/>
                  </p:nvSpPr>
                  <p:spPr>
                    <a:xfrm>
                      <a:off x="4114800" y="1755583"/>
                      <a:ext cx="760474"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9" name="TextBox 78">
                      <a:extLst>
                        <a:ext uri="{FF2B5EF4-FFF2-40B4-BE49-F238E27FC236}">
                          <a16:creationId xmlns:a16="http://schemas.microsoft.com/office/drawing/2014/main" id="{078AC185-EB5F-B994-1366-AE3D13029155}"/>
                        </a:ext>
                      </a:extLst>
                    </p:cNvPr>
                    <p:cNvSpPr txBox="1"/>
                    <p:nvPr/>
                  </p:nvSpPr>
                  <p:spPr>
                    <a:xfrm>
                      <a:off x="4108929" y="1780002"/>
                      <a:ext cx="760475" cy="307777"/>
                    </a:xfrm>
                    <a:prstGeom prst="rect">
                      <a:avLst/>
                    </a:prstGeom>
                    <a:noFill/>
                  </p:spPr>
                  <p:txBody>
                    <a:bodyPr wrap="square" rtlCol="0">
                      <a:spAutoFit/>
                    </a:bodyPr>
                    <a:lstStyle/>
                    <a:p>
                      <a:r>
                        <a:rPr lang="en-US" dirty="0">
                          <a:solidFill>
                            <a:schemeClr val="bg1"/>
                          </a:solidFill>
                        </a:rPr>
                        <a:t>Exon 4</a:t>
                      </a:r>
                    </a:p>
                  </p:txBody>
                </p:sp>
              </p:grpSp>
              <p:sp>
                <p:nvSpPr>
                  <p:cNvPr id="82" name="Rectangle 81">
                    <a:extLst>
                      <a:ext uri="{FF2B5EF4-FFF2-40B4-BE49-F238E27FC236}">
                        <a16:creationId xmlns:a16="http://schemas.microsoft.com/office/drawing/2014/main" id="{D00D7980-42C7-9D25-41A1-E821952F0EA6}"/>
                      </a:ext>
                    </a:extLst>
                  </p:cNvPr>
                  <p:cNvSpPr/>
                  <p:nvPr/>
                </p:nvSpPr>
                <p:spPr>
                  <a:xfrm>
                    <a:off x="4582668" y="1752906"/>
                    <a:ext cx="647700"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grpSp>
          </p:grpSp>
          <p:sp>
            <p:nvSpPr>
              <p:cNvPr id="85" name="Left Brace 84">
                <a:extLst>
                  <a:ext uri="{FF2B5EF4-FFF2-40B4-BE49-F238E27FC236}">
                    <a16:creationId xmlns:a16="http://schemas.microsoft.com/office/drawing/2014/main" id="{480F24DD-B8C1-92B3-313F-AC1145950584}"/>
                  </a:ext>
                </a:extLst>
              </p:cNvPr>
              <p:cNvSpPr/>
              <p:nvPr/>
            </p:nvSpPr>
            <p:spPr>
              <a:xfrm rot="16200000">
                <a:off x="3957813" y="1282180"/>
                <a:ext cx="121918" cy="1733320"/>
              </a:xfrm>
              <a:prstGeom prst="leftBrac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60000"/>
                      <a:lumOff val="40000"/>
                    </a:schemeClr>
                  </a:solidFill>
                </a:endParaRPr>
              </a:p>
            </p:txBody>
          </p:sp>
          <p:sp>
            <p:nvSpPr>
              <p:cNvPr id="86" name="TextBox 85">
                <a:extLst>
                  <a:ext uri="{FF2B5EF4-FFF2-40B4-BE49-F238E27FC236}">
                    <a16:creationId xmlns:a16="http://schemas.microsoft.com/office/drawing/2014/main" id="{572B4652-DA3F-6482-E8A7-215C0F3D17F9}"/>
                  </a:ext>
                </a:extLst>
              </p:cNvPr>
              <p:cNvSpPr txBox="1"/>
              <p:nvPr/>
            </p:nvSpPr>
            <p:spPr>
              <a:xfrm>
                <a:off x="3647516" y="2209799"/>
                <a:ext cx="742511" cy="307777"/>
              </a:xfrm>
              <a:prstGeom prst="rect">
                <a:avLst/>
              </a:prstGeom>
              <a:noFill/>
            </p:spPr>
            <p:txBody>
              <a:bodyPr wrap="none" rtlCol="0">
                <a:spAutoFit/>
              </a:bodyPr>
              <a:lstStyle/>
              <a:p>
                <a:r>
                  <a:rPr lang="en-US" dirty="0">
                    <a:solidFill>
                      <a:schemeClr val="accent1">
                        <a:lumMod val="60000"/>
                        <a:lumOff val="40000"/>
                      </a:schemeClr>
                    </a:solidFill>
                  </a:rPr>
                  <a:t>5’ UTR</a:t>
                </a:r>
              </a:p>
            </p:txBody>
          </p:sp>
          <p:sp>
            <p:nvSpPr>
              <p:cNvPr id="87" name="Left Brace 86">
                <a:extLst>
                  <a:ext uri="{FF2B5EF4-FFF2-40B4-BE49-F238E27FC236}">
                    <a16:creationId xmlns:a16="http://schemas.microsoft.com/office/drawing/2014/main" id="{163D4E48-3C5E-F7F0-A90B-B10E7C417121}"/>
                  </a:ext>
                </a:extLst>
              </p:cNvPr>
              <p:cNvSpPr/>
              <p:nvPr/>
            </p:nvSpPr>
            <p:spPr>
              <a:xfrm rot="16200000">
                <a:off x="6463041" y="525511"/>
                <a:ext cx="106367" cy="3231105"/>
              </a:xfrm>
              <a:prstGeom prst="leftBrace">
                <a:avLst/>
              </a:prstGeom>
              <a:ln w="19050">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dirty="0">
                  <a:solidFill>
                    <a:schemeClr val="accent4">
                      <a:lumMod val="60000"/>
                      <a:lumOff val="40000"/>
                    </a:schemeClr>
                  </a:solidFill>
                </a:endParaRPr>
              </a:p>
            </p:txBody>
          </p:sp>
          <p:sp>
            <p:nvSpPr>
              <p:cNvPr id="88" name="TextBox 87">
                <a:extLst>
                  <a:ext uri="{FF2B5EF4-FFF2-40B4-BE49-F238E27FC236}">
                    <a16:creationId xmlns:a16="http://schemas.microsoft.com/office/drawing/2014/main" id="{AD87359F-CE87-F9B9-040D-AE87BEAABC79}"/>
                  </a:ext>
                </a:extLst>
              </p:cNvPr>
              <p:cNvSpPr txBox="1"/>
              <p:nvPr/>
            </p:nvSpPr>
            <p:spPr>
              <a:xfrm>
                <a:off x="6233935" y="2209799"/>
                <a:ext cx="564578" cy="307777"/>
              </a:xfrm>
              <a:prstGeom prst="rect">
                <a:avLst/>
              </a:prstGeom>
              <a:noFill/>
            </p:spPr>
            <p:txBody>
              <a:bodyPr wrap="none" rtlCol="0">
                <a:spAutoFit/>
              </a:bodyPr>
              <a:lstStyle/>
              <a:p>
                <a:r>
                  <a:rPr lang="en-US" dirty="0">
                    <a:solidFill>
                      <a:schemeClr val="accent4">
                        <a:lumMod val="60000"/>
                        <a:lumOff val="40000"/>
                      </a:schemeClr>
                    </a:solidFill>
                  </a:rPr>
                  <a:t>CDS</a:t>
                </a:r>
              </a:p>
            </p:txBody>
          </p:sp>
        </p:grpSp>
        <p:sp>
          <p:nvSpPr>
            <p:cNvPr id="99" name="Rectangle 98">
              <a:extLst>
                <a:ext uri="{FF2B5EF4-FFF2-40B4-BE49-F238E27FC236}">
                  <a16:creationId xmlns:a16="http://schemas.microsoft.com/office/drawing/2014/main" id="{D6C930FC-E25A-3B4D-73C5-6D9451DDEAF0}"/>
                </a:ext>
              </a:extLst>
            </p:cNvPr>
            <p:cNvSpPr/>
            <p:nvPr/>
          </p:nvSpPr>
          <p:spPr>
            <a:xfrm>
              <a:off x="2247900" y="1825899"/>
              <a:ext cx="929356" cy="356616"/>
            </a:xfrm>
            <a:prstGeom prst="rect">
              <a:avLst/>
            </a:prstGeom>
            <a:solidFill>
              <a:schemeClr val="accent3">
                <a:lumMod val="60000"/>
                <a:lumOff val="40000"/>
              </a:schemeClr>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Promoter</a:t>
              </a:r>
            </a:p>
          </p:txBody>
        </p:sp>
      </p:grpSp>
    </p:spTree>
    <p:extLst>
      <p:ext uri="{BB962C8B-B14F-4D97-AF65-F5344CB8AC3E}">
        <p14:creationId xmlns:p14="http://schemas.microsoft.com/office/powerpoint/2010/main" val="439210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ECAC8-8B3C-693A-268F-0471648177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AE41BC-C6F8-000B-E613-D8E4A3E1F9C4}"/>
              </a:ext>
            </a:extLst>
          </p:cNvPr>
          <p:cNvSpPr>
            <a:spLocks noGrp="1"/>
          </p:cNvSpPr>
          <p:nvPr>
            <p:ph type="ctrTitle"/>
          </p:nvPr>
        </p:nvSpPr>
        <p:spPr/>
        <p:txBody>
          <a:bodyPr>
            <a:noAutofit/>
          </a:bodyPr>
          <a:lstStyle/>
          <a:p>
            <a:r>
              <a:rPr lang="en-US" sz="2800" dirty="0"/>
              <a:t>Our deletion class of interest</a:t>
            </a:r>
          </a:p>
        </p:txBody>
      </p:sp>
      <p:grpSp>
        <p:nvGrpSpPr>
          <p:cNvPr id="100" name="Group 99">
            <a:extLst>
              <a:ext uri="{FF2B5EF4-FFF2-40B4-BE49-F238E27FC236}">
                <a16:creationId xmlns:a16="http://schemas.microsoft.com/office/drawing/2014/main" id="{60D6B63F-E9D9-9AF3-059A-9FBCDF1EE1E8}"/>
              </a:ext>
            </a:extLst>
          </p:cNvPr>
          <p:cNvGrpSpPr/>
          <p:nvPr/>
        </p:nvGrpSpPr>
        <p:grpSpPr>
          <a:xfrm>
            <a:off x="1611887" y="2801985"/>
            <a:ext cx="5920225" cy="844910"/>
            <a:chOff x="2247900" y="1825899"/>
            <a:chExt cx="5920225" cy="844910"/>
          </a:xfrm>
        </p:grpSpPr>
        <p:grpSp>
          <p:nvGrpSpPr>
            <p:cNvPr id="89" name="Group 88">
              <a:extLst>
                <a:ext uri="{FF2B5EF4-FFF2-40B4-BE49-F238E27FC236}">
                  <a16:creationId xmlns:a16="http://schemas.microsoft.com/office/drawing/2014/main" id="{D4AA85DB-ED0D-5AC4-B1EC-2D934BACDA68}"/>
                </a:ext>
              </a:extLst>
            </p:cNvPr>
            <p:cNvGrpSpPr/>
            <p:nvPr/>
          </p:nvGrpSpPr>
          <p:grpSpPr>
            <a:xfrm>
              <a:off x="3182591" y="1825899"/>
              <a:ext cx="4985534" cy="844910"/>
              <a:chOff x="3152111" y="1672666"/>
              <a:chExt cx="4985534" cy="844910"/>
            </a:xfrm>
          </p:grpSpPr>
          <p:grpSp>
            <p:nvGrpSpPr>
              <p:cNvPr id="84" name="Group 83">
                <a:extLst>
                  <a:ext uri="{FF2B5EF4-FFF2-40B4-BE49-F238E27FC236}">
                    <a16:creationId xmlns:a16="http://schemas.microsoft.com/office/drawing/2014/main" id="{4446E39A-4E71-AB32-12FA-490CE98F0081}"/>
                  </a:ext>
                </a:extLst>
              </p:cNvPr>
              <p:cNvGrpSpPr/>
              <p:nvPr/>
            </p:nvGrpSpPr>
            <p:grpSpPr>
              <a:xfrm>
                <a:off x="3152111" y="1672666"/>
                <a:ext cx="4985534" cy="356617"/>
                <a:chOff x="1017500" y="1752906"/>
                <a:chExt cx="4985534" cy="356617"/>
              </a:xfrm>
            </p:grpSpPr>
            <p:sp>
              <p:nvSpPr>
                <p:cNvPr id="67" name="Rectangle 66">
                  <a:extLst>
                    <a:ext uri="{FF2B5EF4-FFF2-40B4-BE49-F238E27FC236}">
                      <a16:creationId xmlns:a16="http://schemas.microsoft.com/office/drawing/2014/main" id="{CD6CA41D-32CC-DEDB-EABF-2844524981B6}"/>
                    </a:ext>
                  </a:extLst>
                </p:cNvPr>
                <p:cNvSpPr/>
                <p:nvPr/>
              </p:nvSpPr>
              <p:spPr>
                <a:xfrm>
                  <a:off x="2523744" y="1752907"/>
                  <a:ext cx="227076" cy="356616"/>
                </a:xfrm>
                <a:prstGeom prst="rect">
                  <a:avLst/>
                </a:prstGeom>
                <a:solidFill>
                  <a:srgbClr val="818689"/>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3" name="Group 82">
                  <a:extLst>
                    <a:ext uri="{FF2B5EF4-FFF2-40B4-BE49-F238E27FC236}">
                      <a16:creationId xmlns:a16="http://schemas.microsoft.com/office/drawing/2014/main" id="{72A61B89-0C89-B1A5-6AC1-675DB862305B}"/>
                    </a:ext>
                  </a:extLst>
                </p:cNvPr>
                <p:cNvGrpSpPr/>
                <p:nvPr/>
              </p:nvGrpSpPr>
              <p:grpSpPr>
                <a:xfrm>
                  <a:off x="1017500" y="1752906"/>
                  <a:ext cx="4985534" cy="356617"/>
                  <a:chOff x="1017500" y="1752906"/>
                  <a:chExt cx="4985534" cy="356617"/>
                </a:xfrm>
              </p:grpSpPr>
              <p:sp>
                <p:nvSpPr>
                  <p:cNvPr id="65" name="Rectangle 64">
                    <a:extLst>
                      <a:ext uri="{FF2B5EF4-FFF2-40B4-BE49-F238E27FC236}">
                        <a16:creationId xmlns:a16="http://schemas.microsoft.com/office/drawing/2014/main" id="{178F8999-AEC7-4FDE-F502-ABDA727DA7B9}"/>
                      </a:ext>
                    </a:extLst>
                  </p:cNvPr>
                  <p:cNvSpPr/>
                  <p:nvPr/>
                </p:nvSpPr>
                <p:spPr>
                  <a:xfrm>
                    <a:off x="1844040" y="1752907"/>
                    <a:ext cx="685799"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sp>
                <p:nvSpPr>
                  <p:cNvPr id="66" name="Rectangle 65">
                    <a:extLst>
                      <a:ext uri="{FF2B5EF4-FFF2-40B4-BE49-F238E27FC236}">
                        <a16:creationId xmlns:a16="http://schemas.microsoft.com/office/drawing/2014/main" id="{896EF347-9A3C-B97D-D547-7C0BA871EB58}"/>
                      </a:ext>
                    </a:extLst>
                  </p:cNvPr>
                  <p:cNvSpPr/>
                  <p:nvPr/>
                </p:nvSpPr>
                <p:spPr>
                  <a:xfrm>
                    <a:off x="1017500" y="1752907"/>
                    <a:ext cx="824790" cy="356616"/>
                  </a:xfrm>
                  <a:prstGeom prst="rect">
                    <a:avLst/>
                  </a:prstGeom>
                  <a:solidFill>
                    <a:srgbClr val="818689"/>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Exon 1</a:t>
                    </a:r>
                  </a:p>
                </p:txBody>
              </p:sp>
              <p:sp>
                <p:nvSpPr>
                  <p:cNvPr id="68" name="Rectangle 67">
                    <a:extLst>
                      <a:ext uri="{FF2B5EF4-FFF2-40B4-BE49-F238E27FC236}">
                        <a16:creationId xmlns:a16="http://schemas.microsoft.com/office/drawing/2014/main" id="{637279F2-0CCC-FA20-CD5C-ED7D28381B83}"/>
                      </a:ext>
                    </a:extLst>
                  </p:cNvPr>
                  <p:cNvSpPr/>
                  <p:nvPr/>
                </p:nvSpPr>
                <p:spPr>
                  <a:xfrm>
                    <a:off x="2750819" y="1752907"/>
                    <a:ext cx="533399"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TextBox 70">
                    <a:extLst>
                      <a:ext uri="{FF2B5EF4-FFF2-40B4-BE49-F238E27FC236}">
                        <a16:creationId xmlns:a16="http://schemas.microsoft.com/office/drawing/2014/main" id="{8541F55C-8199-312F-3423-21752D18704E}"/>
                      </a:ext>
                    </a:extLst>
                  </p:cNvPr>
                  <p:cNvSpPr txBox="1"/>
                  <p:nvPr/>
                </p:nvSpPr>
                <p:spPr>
                  <a:xfrm>
                    <a:off x="2523744" y="1777326"/>
                    <a:ext cx="760475" cy="307777"/>
                  </a:xfrm>
                  <a:prstGeom prst="rect">
                    <a:avLst/>
                  </a:prstGeom>
                  <a:noFill/>
                </p:spPr>
                <p:txBody>
                  <a:bodyPr wrap="square" rtlCol="0">
                    <a:spAutoFit/>
                  </a:bodyPr>
                  <a:lstStyle/>
                  <a:p>
                    <a:r>
                      <a:rPr lang="en-US" dirty="0">
                        <a:solidFill>
                          <a:schemeClr val="bg1"/>
                        </a:solidFill>
                      </a:rPr>
                      <a:t>Exon 2</a:t>
                    </a:r>
                  </a:p>
                </p:txBody>
              </p:sp>
              <p:sp>
                <p:nvSpPr>
                  <p:cNvPr id="72" name="Rectangle 71">
                    <a:extLst>
                      <a:ext uri="{FF2B5EF4-FFF2-40B4-BE49-F238E27FC236}">
                        <a16:creationId xmlns:a16="http://schemas.microsoft.com/office/drawing/2014/main" id="{58A9994F-7766-0728-1B8E-ED7034CADCFA}"/>
                      </a:ext>
                    </a:extLst>
                  </p:cNvPr>
                  <p:cNvSpPr/>
                  <p:nvPr/>
                </p:nvSpPr>
                <p:spPr>
                  <a:xfrm>
                    <a:off x="3284219" y="1752906"/>
                    <a:ext cx="640081"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sp>
                <p:nvSpPr>
                  <p:cNvPr id="74" name="Rectangle 73">
                    <a:extLst>
                      <a:ext uri="{FF2B5EF4-FFF2-40B4-BE49-F238E27FC236}">
                        <a16:creationId xmlns:a16="http://schemas.microsoft.com/office/drawing/2014/main" id="{B85CA40D-9F87-B260-33F8-A491C1729B54}"/>
                      </a:ext>
                    </a:extLst>
                  </p:cNvPr>
                  <p:cNvSpPr/>
                  <p:nvPr/>
                </p:nvSpPr>
                <p:spPr>
                  <a:xfrm>
                    <a:off x="3924300" y="1752906"/>
                    <a:ext cx="647700"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5" name="TextBox 74">
                    <a:extLst>
                      <a:ext uri="{FF2B5EF4-FFF2-40B4-BE49-F238E27FC236}">
                        <a16:creationId xmlns:a16="http://schemas.microsoft.com/office/drawing/2014/main" id="{0D223844-BD12-17E6-7E31-64A2C6DF8EBB}"/>
                      </a:ext>
                    </a:extLst>
                  </p:cNvPr>
                  <p:cNvSpPr txBox="1"/>
                  <p:nvPr/>
                </p:nvSpPr>
                <p:spPr>
                  <a:xfrm>
                    <a:off x="3887723" y="1777326"/>
                    <a:ext cx="781812" cy="307777"/>
                  </a:xfrm>
                  <a:prstGeom prst="rect">
                    <a:avLst/>
                  </a:prstGeom>
                  <a:noFill/>
                </p:spPr>
                <p:txBody>
                  <a:bodyPr wrap="square" rtlCol="0">
                    <a:spAutoFit/>
                  </a:bodyPr>
                  <a:lstStyle/>
                  <a:p>
                    <a:r>
                      <a:rPr lang="en-US" dirty="0">
                        <a:solidFill>
                          <a:schemeClr val="bg1"/>
                        </a:solidFill>
                      </a:rPr>
                      <a:t>Exon 3</a:t>
                    </a:r>
                  </a:p>
                </p:txBody>
              </p:sp>
              <p:grpSp>
                <p:nvGrpSpPr>
                  <p:cNvPr id="81" name="Group 80">
                    <a:extLst>
                      <a:ext uri="{FF2B5EF4-FFF2-40B4-BE49-F238E27FC236}">
                        <a16:creationId xmlns:a16="http://schemas.microsoft.com/office/drawing/2014/main" id="{A085442D-C89B-5FE1-CFCD-2BA413B46375}"/>
                      </a:ext>
                    </a:extLst>
                  </p:cNvPr>
                  <p:cNvGrpSpPr/>
                  <p:nvPr/>
                </p:nvGrpSpPr>
                <p:grpSpPr>
                  <a:xfrm>
                    <a:off x="5236689" y="1752906"/>
                    <a:ext cx="766345" cy="356616"/>
                    <a:chOff x="4108929" y="1755583"/>
                    <a:chExt cx="766345" cy="356616"/>
                  </a:xfrm>
                </p:grpSpPr>
                <p:sp>
                  <p:nvSpPr>
                    <p:cNvPr id="77" name="Rectangle 76">
                      <a:extLst>
                        <a:ext uri="{FF2B5EF4-FFF2-40B4-BE49-F238E27FC236}">
                          <a16:creationId xmlns:a16="http://schemas.microsoft.com/office/drawing/2014/main" id="{DC51A4B5-2842-6E54-6252-BE967F625365}"/>
                        </a:ext>
                      </a:extLst>
                    </p:cNvPr>
                    <p:cNvSpPr/>
                    <p:nvPr/>
                  </p:nvSpPr>
                  <p:spPr>
                    <a:xfrm>
                      <a:off x="4114800" y="1755583"/>
                      <a:ext cx="760474"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9" name="TextBox 78">
                      <a:extLst>
                        <a:ext uri="{FF2B5EF4-FFF2-40B4-BE49-F238E27FC236}">
                          <a16:creationId xmlns:a16="http://schemas.microsoft.com/office/drawing/2014/main" id="{773C753E-BAC0-18F5-D8FA-B84E5F806B04}"/>
                        </a:ext>
                      </a:extLst>
                    </p:cNvPr>
                    <p:cNvSpPr txBox="1"/>
                    <p:nvPr/>
                  </p:nvSpPr>
                  <p:spPr>
                    <a:xfrm>
                      <a:off x="4108929" y="1780002"/>
                      <a:ext cx="760475" cy="307777"/>
                    </a:xfrm>
                    <a:prstGeom prst="rect">
                      <a:avLst/>
                    </a:prstGeom>
                    <a:noFill/>
                  </p:spPr>
                  <p:txBody>
                    <a:bodyPr wrap="square" rtlCol="0">
                      <a:spAutoFit/>
                    </a:bodyPr>
                    <a:lstStyle/>
                    <a:p>
                      <a:r>
                        <a:rPr lang="en-US" dirty="0">
                          <a:solidFill>
                            <a:schemeClr val="bg1"/>
                          </a:solidFill>
                        </a:rPr>
                        <a:t>Exon 4</a:t>
                      </a:r>
                    </a:p>
                  </p:txBody>
                </p:sp>
              </p:grpSp>
              <p:sp>
                <p:nvSpPr>
                  <p:cNvPr id="82" name="Rectangle 81">
                    <a:extLst>
                      <a:ext uri="{FF2B5EF4-FFF2-40B4-BE49-F238E27FC236}">
                        <a16:creationId xmlns:a16="http://schemas.microsoft.com/office/drawing/2014/main" id="{A761B49F-DB6D-91E1-2487-EF65D05004EE}"/>
                      </a:ext>
                    </a:extLst>
                  </p:cNvPr>
                  <p:cNvSpPr/>
                  <p:nvPr/>
                </p:nvSpPr>
                <p:spPr>
                  <a:xfrm>
                    <a:off x="4582668" y="1752906"/>
                    <a:ext cx="647700"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grpSp>
          </p:grpSp>
          <p:sp>
            <p:nvSpPr>
              <p:cNvPr id="85" name="Left Brace 84">
                <a:extLst>
                  <a:ext uri="{FF2B5EF4-FFF2-40B4-BE49-F238E27FC236}">
                    <a16:creationId xmlns:a16="http://schemas.microsoft.com/office/drawing/2014/main" id="{4CC2F52E-B4C9-E724-FC98-55E15D309610}"/>
                  </a:ext>
                </a:extLst>
              </p:cNvPr>
              <p:cNvSpPr/>
              <p:nvPr/>
            </p:nvSpPr>
            <p:spPr>
              <a:xfrm rot="16200000">
                <a:off x="3957813" y="1282180"/>
                <a:ext cx="121918" cy="1733320"/>
              </a:xfrm>
              <a:prstGeom prst="leftBrac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60000"/>
                      <a:lumOff val="40000"/>
                    </a:schemeClr>
                  </a:solidFill>
                </a:endParaRPr>
              </a:p>
            </p:txBody>
          </p:sp>
          <p:sp>
            <p:nvSpPr>
              <p:cNvPr id="86" name="TextBox 85">
                <a:extLst>
                  <a:ext uri="{FF2B5EF4-FFF2-40B4-BE49-F238E27FC236}">
                    <a16:creationId xmlns:a16="http://schemas.microsoft.com/office/drawing/2014/main" id="{B7770563-E8FE-7EED-3F2F-8DC26681A528}"/>
                  </a:ext>
                </a:extLst>
              </p:cNvPr>
              <p:cNvSpPr txBox="1"/>
              <p:nvPr/>
            </p:nvSpPr>
            <p:spPr>
              <a:xfrm>
                <a:off x="3647516" y="2209799"/>
                <a:ext cx="742511" cy="307777"/>
              </a:xfrm>
              <a:prstGeom prst="rect">
                <a:avLst/>
              </a:prstGeom>
              <a:noFill/>
            </p:spPr>
            <p:txBody>
              <a:bodyPr wrap="none" rtlCol="0">
                <a:spAutoFit/>
              </a:bodyPr>
              <a:lstStyle/>
              <a:p>
                <a:r>
                  <a:rPr lang="en-US" dirty="0">
                    <a:solidFill>
                      <a:schemeClr val="accent1">
                        <a:lumMod val="60000"/>
                        <a:lumOff val="40000"/>
                      </a:schemeClr>
                    </a:solidFill>
                  </a:rPr>
                  <a:t>5’ UTR</a:t>
                </a:r>
              </a:p>
            </p:txBody>
          </p:sp>
          <p:sp>
            <p:nvSpPr>
              <p:cNvPr id="87" name="Left Brace 86">
                <a:extLst>
                  <a:ext uri="{FF2B5EF4-FFF2-40B4-BE49-F238E27FC236}">
                    <a16:creationId xmlns:a16="http://schemas.microsoft.com/office/drawing/2014/main" id="{E64FB244-94FD-9F55-8F3B-F136954993D3}"/>
                  </a:ext>
                </a:extLst>
              </p:cNvPr>
              <p:cNvSpPr/>
              <p:nvPr/>
            </p:nvSpPr>
            <p:spPr>
              <a:xfrm rot="16200000">
                <a:off x="6463041" y="525511"/>
                <a:ext cx="106367" cy="3231105"/>
              </a:xfrm>
              <a:prstGeom prst="leftBrace">
                <a:avLst/>
              </a:prstGeom>
              <a:ln w="19050">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dirty="0">
                  <a:solidFill>
                    <a:schemeClr val="accent4">
                      <a:lumMod val="60000"/>
                      <a:lumOff val="40000"/>
                    </a:schemeClr>
                  </a:solidFill>
                </a:endParaRPr>
              </a:p>
            </p:txBody>
          </p:sp>
          <p:sp>
            <p:nvSpPr>
              <p:cNvPr id="88" name="TextBox 87">
                <a:extLst>
                  <a:ext uri="{FF2B5EF4-FFF2-40B4-BE49-F238E27FC236}">
                    <a16:creationId xmlns:a16="http://schemas.microsoft.com/office/drawing/2014/main" id="{26E6C94C-B071-E639-BEC5-18C259E177A4}"/>
                  </a:ext>
                </a:extLst>
              </p:cNvPr>
              <p:cNvSpPr txBox="1"/>
              <p:nvPr/>
            </p:nvSpPr>
            <p:spPr>
              <a:xfrm>
                <a:off x="6233935" y="2209799"/>
                <a:ext cx="564578" cy="307777"/>
              </a:xfrm>
              <a:prstGeom prst="rect">
                <a:avLst/>
              </a:prstGeom>
              <a:noFill/>
            </p:spPr>
            <p:txBody>
              <a:bodyPr wrap="none" rtlCol="0">
                <a:spAutoFit/>
              </a:bodyPr>
              <a:lstStyle/>
              <a:p>
                <a:r>
                  <a:rPr lang="en-US" dirty="0">
                    <a:solidFill>
                      <a:schemeClr val="accent4">
                        <a:lumMod val="60000"/>
                        <a:lumOff val="40000"/>
                      </a:schemeClr>
                    </a:solidFill>
                  </a:rPr>
                  <a:t>CDS</a:t>
                </a:r>
              </a:p>
            </p:txBody>
          </p:sp>
        </p:grpSp>
        <p:sp>
          <p:nvSpPr>
            <p:cNvPr id="99" name="Rectangle 98">
              <a:extLst>
                <a:ext uri="{FF2B5EF4-FFF2-40B4-BE49-F238E27FC236}">
                  <a16:creationId xmlns:a16="http://schemas.microsoft.com/office/drawing/2014/main" id="{1DE2BE8D-A968-E38C-1818-13F21950B298}"/>
                </a:ext>
              </a:extLst>
            </p:cNvPr>
            <p:cNvSpPr/>
            <p:nvPr/>
          </p:nvSpPr>
          <p:spPr>
            <a:xfrm>
              <a:off x="2247900" y="1825899"/>
              <a:ext cx="929356" cy="356616"/>
            </a:xfrm>
            <a:prstGeom prst="rect">
              <a:avLst/>
            </a:prstGeom>
            <a:solidFill>
              <a:schemeClr val="accent3">
                <a:lumMod val="60000"/>
                <a:lumOff val="40000"/>
              </a:schemeClr>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Promoter</a:t>
              </a:r>
            </a:p>
          </p:txBody>
        </p:sp>
      </p:grpSp>
      <p:sp>
        <p:nvSpPr>
          <p:cNvPr id="101" name="TextBox 100">
            <a:extLst>
              <a:ext uri="{FF2B5EF4-FFF2-40B4-BE49-F238E27FC236}">
                <a16:creationId xmlns:a16="http://schemas.microsoft.com/office/drawing/2014/main" id="{C30484E6-B8BB-442D-B238-B2E4A88705EB}"/>
              </a:ext>
            </a:extLst>
          </p:cNvPr>
          <p:cNvSpPr txBox="1"/>
          <p:nvPr/>
        </p:nvSpPr>
        <p:spPr>
          <a:xfrm>
            <a:off x="3885473" y="1925419"/>
            <a:ext cx="1095172" cy="646331"/>
          </a:xfrm>
          <a:prstGeom prst="rect">
            <a:avLst/>
          </a:prstGeom>
          <a:noFill/>
        </p:spPr>
        <p:txBody>
          <a:bodyPr wrap="none" rtlCol="0">
            <a:spAutoFit/>
          </a:bodyPr>
          <a:lstStyle/>
          <a:p>
            <a:pPr algn="ctr"/>
            <a:r>
              <a:rPr lang="en-US" sz="1800" b="1" dirty="0" err="1">
                <a:solidFill>
                  <a:srgbClr val="FF0000"/>
                </a:solidFill>
              </a:rPr>
              <a:t>Exonic</a:t>
            </a:r>
            <a:r>
              <a:rPr lang="en-US" sz="1800" b="1" dirty="0">
                <a:solidFill>
                  <a:srgbClr val="FF0000"/>
                </a:solidFill>
              </a:rPr>
              <a:t> </a:t>
            </a:r>
          </a:p>
          <a:p>
            <a:pPr algn="ctr"/>
            <a:r>
              <a:rPr lang="en-US" sz="1800" b="1" dirty="0">
                <a:solidFill>
                  <a:srgbClr val="FF0000"/>
                </a:solidFill>
              </a:rPr>
              <a:t>Deletion</a:t>
            </a:r>
          </a:p>
        </p:txBody>
      </p:sp>
      <p:sp>
        <p:nvSpPr>
          <p:cNvPr id="103" name="Multiply 102">
            <a:extLst>
              <a:ext uri="{FF2B5EF4-FFF2-40B4-BE49-F238E27FC236}">
                <a16:creationId xmlns:a16="http://schemas.microsoft.com/office/drawing/2014/main" id="{1973BF7A-C01C-D386-8739-47747E7125BB}"/>
              </a:ext>
            </a:extLst>
          </p:cNvPr>
          <p:cNvSpPr/>
          <p:nvPr/>
        </p:nvSpPr>
        <p:spPr>
          <a:xfrm>
            <a:off x="4823965" y="2809763"/>
            <a:ext cx="1431260" cy="332196"/>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5243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0" name="Group 9">
            <a:extLst>
              <a:ext uri="{FF2B5EF4-FFF2-40B4-BE49-F238E27FC236}">
                <a16:creationId xmlns:a16="http://schemas.microsoft.com/office/drawing/2014/main" id="{EFD1F772-C652-440B-E5C5-FA56CFA77CC6}"/>
              </a:ext>
            </a:extLst>
          </p:cNvPr>
          <p:cNvGrpSpPr/>
          <p:nvPr/>
        </p:nvGrpSpPr>
        <p:grpSpPr>
          <a:xfrm>
            <a:off x="-1" y="-1"/>
            <a:ext cx="3085107" cy="5143500"/>
            <a:chOff x="-1" y="-1"/>
            <a:chExt cx="3338624" cy="514350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CDE646E-764F-9841-E7C2-308D5DD97F10}"/>
                </a:ext>
              </a:extLst>
            </p:cNvPr>
            <p:cNvSpPr txBox="1"/>
            <p:nvPr/>
          </p:nvSpPr>
          <p:spPr>
            <a:xfrm>
              <a:off x="-1" y="1971584"/>
              <a:ext cx="3338623" cy="1200329"/>
            </a:xfrm>
            <a:prstGeom prst="rect">
              <a:avLst/>
            </a:prstGeom>
            <a:noFill/>
          </p:spPr>
          <p:txBody>
            <a:bodyPr wrap="square" rtlCol="0">
              <a:spAutoFit/>
            </a:bodyPr>
            <a:lstStyle/>
            <a:p>
              <a:pPr algn="ctr"/>
              <a:r>
                <a:rPr lang="en-US" sz="2400" dirty="0">
                  <a:solidFill>
                    <a:schemeClr val="bg1"/>
                  </a:solidFill>
                </a:rPr>
                <a:t>Rare coding variation is enriched in schizophrenia cases</a:t>
              </a:r>
            </a:p>
          </p:txBody>
        </p:sp>
      </p:grpSp>
      <p:pic>
        <p:nvPicPr>
          <p:cNvPr id="6" name="Picture 6" descr="Fig. 6">
            <a:extLst>
              <a:ext uri="{FF2B5EF4-FFF2-40B4-BE49-F238E27FC236}">
                <a16:creationId xmlns:a16="http://schemas.microsoft.com/office/drawing/2014/main" id="{36B85B57-AF5A-A8BC-2151-B37B1CFFF9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9" r="50629"/>
          <a:stretch/>
        </p:blipFill>
        <p:spPr bwMode="auto">
          <a:xfrm>
            <a:off x="3707251" y="842002"/>
            <a:ext cx="5371350" cy="34594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118DC32-B9CA-EA36-BB05-7D3E04CA38B0}"/>
              </a:ext>
            </a:extLst>
          </p:cNvPr>
          <p:cNvSpPr txBox="1"/>
          <p:nvPr/>
        </p:nvSpPr>
        <p:spPr>
          <a:xfrm>
            <a:off x="7660901" y="4941976"/>
            <a:ext cx="1483099" cy="230832"/>
          </a:xfrm>
          <a:prstGeom prst="rect">
            <a:avLst/>
          </a:prstGeom>
          <a:noFill/>
        </p:spPr>
        <p:txBody>
          <a:bodyPr wrap="none" rtlCol="0">
            <a:spAutoFit/>
          </a:bodyPr>
          <a:lstStyle/>
          <a:p>
            <a:pPr algn="r"/>
            <a:r>
              <a:rPr lang="en-US" sz="900" b="0" i="1"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Singh et al. (2022) Nature</a:t>
            </a:r>
            <a:endParaRPr lang="en-US" sz="900" i="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04067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48" name="Group 47">
            <a:extLst>
              <a:ext uri="{FF2B5EF4-FFF2-40B4-BE49-F238E27FC236}">
                <a16:creationId xmlns:a16="http://schemas.microsoft.com/office/drawing/2014/main" id="{F56D11DA-0855-EC2B-DFCB-669FBDC3D5E4}"/>
              </a:ext>
            </a:extLst>
          </p:cNvPr>
          <p:cNvGrpSpPr/>
          <p:nvPr/>
        </p:nvGrpSpPr>
        <p:grpSpPr>
          <a:xfrm>
            <a:off x="3392819" y="1772260"/>
            <a:ext cx="5667450" cy="2644259"/>
            <a:chOff x="3392819" y="1772260"/>
            <a:chExt cx="5667450" cy="2644259"/>
          </a:xfrm>
        </p:grpSpPr>
        <p:grpSp>
          <p:nvGrpSpPr>
            <p:cNvPr id="44" name="Group 43">
              <a:extLst>
                <a:ext uri="{FF2B5EF4-FFF2-40B4-BE49-F238E27FC236}">
                  <a16:creationId xmlns:a16="http://schemas.microsoft.com/office/drawing/2014/main" id="{9AB273EA-5D85-3DAC-12E2-DFC4C531A962}"/>
                </a:ext>
              </a:extLst>
            </p:cNvPr>
            <p:cNvGrpSpPr/>
            <p:nvPr/>
          </p:nvGrpSpPr>
          <p:grpSpPr>
            <a:xfrm>
              <a:off x="4209323" y="1772260"/>
              <a:ext cx="4850946" cy="2644259"/>
              <a:chOff x="4209323" y="1772260"/>
              <a:chExt cx="4850946" cy="2644259"/>
            </a:xfrm>
          </p:grpSpPr>
          <p:grpSp>
            <p:nvGrpSpPr>
              <p:cNvPr id="42" name="Group 41">
                <a:extLst>
                  <a:ext uri="{FF2B5EF4-FFF2-40B4-BE49-F238E27FC236}">
                    <a16:creationId xmlns:a16="http://schemas.microsoft.com/office/drawing/2014/main" id="{EAC39AAB-D0D1-0FB6-F1A5-ED3760598345}"/>
                  </a:ext>
                </a:extLst>
              </p:cNvPr>
              <p:cNvGrpSpPr/>
              <p:nvPr/>
            </p:nvGrpSpPr>
            <p:grpSpPr>
              <a:xfrm>
                <a:off x="4209323" y="2144533"/>
                <a:ext cx="4850946" cy="2271986"/>
                <a:chOff x="4209323" y="2153325"/>
                <a:chExt cx="4850946" cy="2271986"/>
              </a:xfrm>
            </p:grpSpPr>
            <p:grpSp>
              <p:nvGrpSpPr>
                <p:cNvPr id="37" name="Group 36">
                  <a:extLst>
                    <a:ext uri="{FF2B5EF4-FFF2-40B4-BE49-F238E27FC236}">
                      <a16:creationId xmlns:a16="http://schemas.microsoft.com/office/drawing/2014/main" id="{B0C28793-3D54-59D6-74C1-A81465C510EC}"/>
                    </a:ext>
                  </a:extLst>
                </p:cNvPr>
                <p:cNvGrpSpPr/>
                <p:nvPr/>
              </p:nvGrpSpPr>
              <p:grpSpPr>
                <a:xfrm>
                  <a:off x="4209323" y="2153325"/>
                  <a:ext cx="4850946" cy="2059273"/>
                  <a:chOff x="3071435" y="3075916"/>
                  <a:chExt cx="4850946" cy="2059273"/>
                </a:xfrm>
              </p:grpSpPr>
              <p:pic>
                <p:nvPicPr>
                  <p:cNvPr id="38" name="Picture 37" descr="A graph of a gene set&#10;&#10;Description automatically generated with medium confidence">
                    <a:extLst>
                      <a:ext uri="{FF2B5EF4-FFF2-40B4-BE49-F238E27FC236}">
                        <a16:creationId xmlns:a16="http://schemas.microsoft.com/office/drawing/2014/main" id="{C98DC28B-9EF6-EFCE-A07B-E3CBE777029B}"/>
                      </a:ext>
                    </a:extLst>
                  </p:cNvPr>
                  <p:cNvPicPr>
                    <a:picLocks noChangeAspect="1"/>
                  </p:cNvPicPr>
                  <p:nvPr/>
                </p:nvPicPr>
                <p:blipFill>
                  <a:blip r:embed="rId3"/>
                  <a:srcRect t="5443" r="37457" b="76045"/>
                  <a:stretch/>
                </p:blipFill>
                <p:spPr>
                  <a:xfrm>
                    <a:off x="3071435" y="3075916"/>
                    <a:ext cx="4850946" cy="1696917"/>
                  </a:xfrm>
                  <a:prstGeom prst="rect">
                    <a:avLst/>
                  </a:prstGeom>
                </p:spPr>
              </p:pic>
              <p:pic>
                <p:nvPicPr>
                  <p:cNvPr id="39" name="Picture 38" descr="A graph of a gene set&#10;&#10;Description automatically generated with medium confidence">
                    <a:extLst>
                      <a:ext uri="{FF2B5EF4-FFF2-40B4-BE49-F238E27FC236}">
                        <a16:creationId xmlns:a16="http://schemas.microsoft.com/office/drawing/2014/main" id="{EA5FBD55-847F-D4CE-2E17-173B24978B3A}"/>
                      </a:ext>
                    </a:extLst>
                  </p:cNvPr>
                  <p:cNvPicPr>
                    <a:picLocks noChangeAspect="1"/>
                  </p:cNvPicPr>
                  <p:nvPr/>
                </p:nvPicPr>
                <p:blipFill>
                  <a:blip r:embed="rId3"/>
                  <a:srcRect t="95993" r="37457" b="-34"/>
                  <a:stretch/>
                </p:blipFill>
                <p:spPr>
                  <a:xfrm>
                    <a:off x="3071435" y="4764830"/>
                    <a:ext cx="4850946" cy="370359"/>
                  </a:xfrm>
                  <a:prstGeom prst="rect">
                    <a:avLst/>
                  </a:prstGeom>
                </p:spPr>
              </p:pic>
            </p:grpSp>
            <p:sp>
              <p:nvSpPr>
                <p:cNvPr id="41" name="TextBox 40">
                  <a:extLst>
                    <a:ext uri="{FF2B5EF4-FFF2-40B4-BE49-F238E27FC236}">
                      <a16:creationId xmlns:a16="http://schemas.microsoft.com/office/drawing/2014/main" id="{154A91D1-F70B-3E81-77B6-43C23B375689}"/>
                    </a:ext>
                  </a:extLst>
                </p:cNvPr>
                <p:cNvSpPr txBox="1"/>
                <p:nvPr/>
              </p:nvSpPr>
              <p:spPr>
                <a:xfrm>
                  <a:off x="5751381" y="4117534"/>
                  <a:ext cx="1766830" cy="307777"/>
                </a:xfrm>
                <a:prstGeom prst="rect">
                  <a:avLst/>
                </a:prstGeom>
                <a:noFill/>
              </p:spPr>
              <p:txBody>
                <a:bodyPr wrap="none" rtlCol="0">
                  <a:spAutoFit/>
                </a:bodyPr>
                <a:lstStyle/>
                <a:p>
                  <a:r>
                    <a:rPr lang="en-US" dirty="0">
                      <a:solidFill>
                        <a:srgbClr val="4E4E4E"/>
                      </a:solidFill>
                    </a:rPr>
                    <a:t>Odds ratio (95% CI)</a:t>
                  </a:r>
                </a:p>
              </p:txBody>
            </p:sp>
          </p:grpSp>
          <p:sp>
            <p:nvSpPr>
              <p:cNvPr id="43" name="TextBox 42">
                <a:extLst>
                  <a:ext uri="{FF2B5EF4-FFF2-40B4-BE49-F238E27FC236}">
                    <a16:creationId xmlns:a16="http://schemas.microsoft.com/office/drawing/2014/main" id="{1A53E046-3E79-7988-2C98-FBDB3D25C732}"/>
                  </a:ext>
                </a:extLst>
              </p:cNvPr>
              <p:cNvSpPr txBox="1"/>
              <p:nvPr/>
            </p:nvSpPr>
            <p:spPr>
              <a:xfrm>
                <a:off x="5837141" y="1772260"/>
                <a:ext cx="1595309" cy="369332"/>
              </a:xfrm>
              <a:prstGeom prst="rect">
                <a:avLst/>
              </a:prstGeom>
              <a:noFill/>
            </p:spPr>
            <p:txBody>
              <a:bodyPr wrap="none" rtlCol="0">
                <a:spAutoFit/>
              </a:bodyPr>
              <a:lstStyle/>
              <a:p>
                <a:r>
                  <a:rPr lang="en-US" sz="1800" b="1" dirty="0"/>
                  <a:t>Deletion SVs</a:t>
                </a:r>
              </a:p>
            </p:txBody>
          </p:sp>
        </p:grpSp>
        <p:sp>
          <p:nvSpPr>
            <p:cNvPr id="46" name="TextBox 45">
              <a:extLst>
                <a:ext uri="{FF2B5EF4-FFF2-40B4-BE49-F238E27FC236}">
                  <a16:creationId xmlns:a16="http://schemas.microsoft.com/office/drawing/2014/main" id="{B910DBCF-5325-EDDA-5F48-B4550F5D9C65}"/>
                </a:ext>
              </a:extLst>
            </p:cNvPr>
            <p:cNvSpPr txBox="1"/>
            <p:nvPr/>
          </p:nvSpPr>
          <p:spPr>
            <a:xfrm>
              <a:off x="3392819" y="2839102"/>
              <a:ext cx="723275" cy="307777"/>
            </a:xfrm>
            <a:prstGeom prst="rect">
              <a:avLst/>
            </a:prstGeom>
            <a:noFill/>
          </p:spPr>
          <p:txBody>
            <a:bodyPr wrap="none" rtlCol="0">
              <a:spAutoFit/>
            </a:bodyPr>
            <a:lstStyle/>
            <a:p>
              <a:pPr algn="ctr"/>
              <a:r>
                <a:rPr lang="en-US" dirty="0" err="1">
                  <a:solidFill>
                    <a:srgbClr val="4E4E4E"/>
                  </a:solidFill>
                </a:rPr>
                <a:t>Exonic</a:t>
              </a:r>
              <a:endParaRPr lang="en-US" dirty="0">
                <a:solidFill>
                  <a:srgbClr val="4E4E4E"/>
                </a:solidFill>
              </a:endParaRPr>
            </a:p>
          </p:txBody>
        </p:sp>
      </p:grpSp>
      <p:sp>
        <p:nvSpPr>
          <p:cNvPr id="45" name="TextBox 44">
            <a:extLst>
              <a:ext uri="{FF2B5EF4-FFF2-40B4-BE49-F238E27FC236}">
                <a16:creationId xmlns:a16="http://schemas.microsoft.com/office/drawing/2014/main" id="{DE7BDAD5-8119-60A3-CC0C-49FE5D9CEEB4}"/>
              </a:ext>
            </a:extLst>
          </p:cNvPr>
          <p:cNvSpPr txBox="1"/>
          <p:nvPr/>
        </p:nvSpPr>
        <p:spPr>
          <a:xfrm>
            <a:off x="-1" y="1602253"/>
            <a:ext cx="3338623" cy="1938992"/>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recapitulate </a:t>
            </a:r>
            <a:r>
              <a:rPr lang="en-US" sz="24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exonic</a:t>
            </a: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SNV enrichment and </a:t>
            </a:r>
            <a:r>
              <a:rPr lang="en-US" sz="2400"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detect additional intronic enrichment</a:t>
            </a:r>
          </a:p>
        </p:txBody>
      </p:sp>
      <p:grpSp>
        <p:nvGrpSpPr>
          <p:cNvPr id="6" name="Group 5">
            <a:extLst>
              <a:ext uri="{FF2B5EF4-FFF2-40B4-BE49-F238E27FC236}">
                <a16:creationId xmlns:a16="http://schemas.microsoft.com/office/drawing/2014/main" id="{7E372833-E05D-0CAF-871B-F2920009D9A0}"/>
              </a:ext>
            </a:extLst>
          </p:cNvPr>
          <p:cNvGrpSpPr/>
          <p:nvPr/>
        </p:nvGrpSpPr>
        <p:grpSpPr>
          <a:xfrm>
            <a:off x="-2" y="-1"/>
            <a:ext cx="3098580" cy="5143500"/>
            <a:chOff x="-2" y="-1"/>
            <a:chExt cx="3338625" cy="5143500"/>
          </a:xfrm>
        </p:grpSpPr>
        <p:sp>
          <p:nvSpPr>
            <p:cNvPr id="7" name="Rectangle 6">
              <a:extLst>
                <a:ext uri="{FF2B5EF4-FFF2-40B4-BE49-F238E27FC236}">
                  <a16:creationId xmlns:a16="http://schemas.microsoft.com/office/drawing/2014/main" id="{EDD961D6-AFF0-3EA6-AD88-BA27CD23EAC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0F407E2B-B46D-BDB0-01A6-F65E75496FD9}"/>
                </a:ext>
              </a:extLst>
            </p:cNvPr>
            <p:cNvSpPr txBox="1"/>
            <p:nvPr/>
          </p:nvSpPr>
          <p:spPr>
            <a:xfrm>
              <a:off x="-2" y="2063917"/>
              <a:ext cx="3338623" cy="1015663"/>
            </a:xfrm>
            <a:prstGeom prst="rect">
              <a:avLst/>
            </a:prstGeom>
            <a:noFill/>
          </p:spPr>
          <p:txBody>
            <a:bodyPr wrap="square" rtlCol="0">
              <a:spAutoFit/>
            </a:bodyPr>
            <a:lstStyle/>
            <a:p>
              <a:pPr algn="ctr"/>
              <a:r>
                <a:rPr lang="en-US" sz="2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Exonic</a:t>
              </a: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deletion SVs </a:t>
              </a: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recapitulate coding SNV enrichment</a:t>
              </a:r>
              <a:endParaRPr lang="en-US" sz="2000" b="1" u="sng"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pic>
        <p:nvPicPr>
          <p:cNvPr id="28" name="Picture 27" descr="A graph showing the number of gene sets&#10;&#10;Description automatically generated with medium confidence">
            <a:extLst>
              <a:ext uri="{FF2B5EF4-FFF2-40B4-BE49-F238E27FC236}">
                <a16:creationId xmlns:a16="http://schemas.microsoft.com/office/drawing/2014/main" id="{708F91FC-C114-DC7C-61D5-10341CAAA0E3}"/>
              </a:ext>
            </a:extLst>
          </p:cNvPr>
          <p:cNvPicPr>
            <a:picLocks noChangeAspect="1"/>
          </p:cNvPicPr>
          <p:nvPr/>
        </p:nvPicPr>
        <p:blipFill>
          <a:blip r:embed="rId4"/>
          <a:srcRect l="65180" t="39607" r="2186" b="44510"/>
          <a:stretch/>
        </p:blipFill>
        <p:spPr>
          <a:xfrm>
            <a:off x="4304970" y="4338556"/>
            <a:ext cx="2798859" cy="804944"/>
          </a:xfrm>
          <a:prstGeom prst="rect">
            <a:avLst/>
          </a:prstGeom>
        </p:spPr>
      </p:pic>
      <p:grpSp>
        <p:nvGrpSpPr>
          <p:cNvPr id="71" name="Group 70">
            <a:extLst>
              <a:ext uri="{FF2B5EF4-FFF2-40B4-BE49-F238E27FC236}">
                <a16:creationId xmlns:a16="http://schemas.microsoft.com/office/drawing/2014/main" id="{6749177D-6F79-1808-26E6-7DB5C5344F31}"/>
              </a:ext>
            </a:extLst>
          </p:cNvPr>
          <p:cNvGrpSpPr/>
          <p:nvPr/>
        </p:nvGrpSpPr>
        <p:grpSpPr>
          <a:xfrm>
            <a:off x="3140044" y="490051"/>
            <a:ext cx="5920225" cy="844910"/>
            <a:chOff x="2247900" y="1825899"/>
            <a:chExt cx="5920225" cy="844910"/>
          </a:xfrm>
        </p:grpSpPr>
        <p:grpSp>
          <p:nvGrpSpPr>
            <p:cNvPr id="72" name="Group 71">
              <a:extLst>
                <a:ext uri="{FF2B5EF4-FFF2-40B4-BE49-F238E27FC236}">
                  <a16:creationId xmlns:a16="http://schemas.microsoft.com/office/drawing/2014/main" id="{1F82C78D-A03F-D5EA-445B-13706727644C}"/>
                </a:ext>
              </a:extLst>
            </p:cNvPr>
            <p:cNvGrpSpPr/>
            <p:nvPr/>
          </p:nvGrpSpPr>
          <p:grpSpPr>
            <a:xfrm>
              <a:off x="3182591" y="1825899"/>
              <a:ext cx="4985534" cy="844910"/>
              <a:chOff x="3152111" y="1672666"/>
              <a:chExt cx="4985534" cy="844910"/>
            </a:xfrm>
          </p:grpSpPr>
          <p:grpSp>
            <p:nvGrpSpPr>
              <p:cNvPr id="74" name="Group 73">
                <a:extLst>
                  <a:ext uri="{FF2B5EF4-FFF2-40B4-BE49-F238E27FC236}">
                    <a16:creationId xmlns:a16="http://schemas.microsoft.com/office/drawing/2014/main" id="{BAE015F7-776F-4747-F88D-AC36D9C1D757}"/>
                  </a:ext>
                </a:extLst>
              </p:cNvPr>
              <p:cNvGrpSpPr/>
              <p:nvPr/>
            </p:nvGrpSpPr>
            <p:grpSpPr>
              <a:xfrm>
                <a:off x="3152111" y="1672666"/>
                <a:ext cx="4985534" cy="356617"/>
                <a:chOff x="1017500" y="1752906"/>
                <a:chExt cx="4985534" cy="356617"/>
              </a:xfrm>
            </p:grpSpPr>
            <p:sp>
              <p:nvSpPr>
                <p:cNvPr id="79" name="Rectangle 78">
                  <a:extLst>
                    <a:ext uri="{FF2B5EF4-FFF2-40B4-BE49-F238E27FC236}">
                      <a16:creationId xmlns:a16="http://schemas.microsoft.com/office/drawing/2014/main" id="{8CFDB530-C3E8-3B54-C7FD-2FAF1D9B68F5}"/>
                    </a:ext>
                  </a:extLst>
                </p:cNvPr>
                <p:cNvSpPr/>
                <p:nvPr/>
              </p:nvSpPr>
              <p:spPr>
                <a:xfrm>
                  <a:off x="2523744" y="1752907"/>
                  <a:ext cx="227076" cy="356616"/>
                </a:xfrm>
                <a:prstGeom prst="rect">
                  <a:avLst/>
                </a:prstGeom>
                <a:solidFill>
                  <a:srgbClr val="818689"/>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0" name="Group 79">
                  <a:extLst>
                    <a:ext uri="{FF2B5EF4-FFF2-40B4-BE49-F238E27FC236}">
                      <a16:creationId xmlns:a16="http://schemas.microsoft.com/office/drawing/2014/main" id="{64006FD0-0512-CD95-96E8-17A3FAFABE0A}"/>
                    </a:ext>
                  </a:extLst>
                </p:cNvPr>
                <p:cNvGrpSpPr/>
                <p:nvPr/>
              </p:nvGrpSpPr>
              <p:grpSpPr>
                <a:xfrm>
                  <a:off x="1017500" y="1752906"/>
                  <a:ext cx="4985534" cy="356617"/>
                  <a:chOff x="1017500" y="1752906"/>
                  <a:chExt cx="4985534" cy="356617"/>
                </a:xfrm>
              </p:grpSpPr>
              <p:sp>
                <p:nvSpPr>
                  <p:cNvPr id="81" name="Rectangle 80">
                    <a:extLst>
                      <a:ext uri="{FF2B5EF4-FFF2-40B4-BE49-F238E27FC236}">
                        <a16:creationId xmlns:a16="http://schemas.microsoft.com/office/drawing/2014/main" id="{F6E14BD6-FA0E-1395-624A-2051AF04C108}"/>
                      </a:ext>
                    </a:extLst>
                  </p:cNvPr>
                  <p:cNvSpPr/>
                  <p:nvPr/>
                </p:nvSpPr>
                <p:spPr>
                  <a:xfrm>
                    <a:off x="1844040" y="1752907"/>
                    <a:ext cx="685799"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sp>
                <p:nvSpPr>
                  <p:cNvPr id="82" name="Rectangle 81">
                    <a:extLst>
                      <a:ext uri="{FF2B5EF4-FFF2-40B4-BE49-F238E27FC236}">
                        <a16:creationId xmlns:a16="http://schemas.microsoft.com/office/drawing/2014/main" id="{CD0D0091-E226-7417-F211-0454E5568E9B}"/>
                      </a:ext>
                    </a:extLst>
                  </p:cNvPr>
                  <p:cNvSpPr/>
                  <p:nvPr/>
                </p:nvSpPr>
                <p:spPr>
                  <a:xfrm>
                    <a:off x="1017500" y="1752907"/>
                    <a:ext cx="824790" cy="356616"/>
                  </a:xfrm>
                  <a:prstGeom prst="rect">
                    <a:avLst/>
                  </a:prstGeom>
                  <a:solidFill>
                    <a:srgbClr val="818689"/>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Exon 1</a:t>
                    </a:r>
                  </a:p>
                </p:txBody>
              </p:sp>
              <p:sp>
                <p:nvSpPr>
                  <p:cNvPr id="83" name="Rectangle 82">
                    <a:extLst>
                      <a:ext uri="{FF2B5EF4-FFF2-40B4-BE49-F238E27FC236}">
                        <a16:creationId xmlns:a16="http://schemas.microsoft.com/office/drawing/2014/main" id="{A06E85B2-5A3E-D51E-F4E1-3CE7AA94CA80}"/>
                      </a:ext>
                    </a:extLst>
                  </p:cNvPr>
                  <p:cNvSpPr/>
                  <p:nvPr/>
                </p:nvSpPr>
                <p:spPr>
                  <a:xfrm>
                    <a:off x="2750819" y="1752907"/>
                    <a:ext cx="533399"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4" name="TextBox 83">
                    <a:extLst>
                      <a:ext uri="{FF2B5EF4-FFF2-40B4-BE49-F238E27FC236}">
                        <a16:creationId xmlns:a16="http://schemas.microsoft.com/office/drawing/2014/main" id="{EE807F05-6F69-F402-E498-8914A56916A6}"/>
                      </a:ext>
                    </a:extLst>
                  </p:cNvPr>
                  <p:cNvSpPr txBox="1"/>
                  <p:nvPr/>
                </p:nvSpPr>
                <p:spPr>
                  <a:xfrm>
                    <a:off x="2523744" y="1777326"/>
                    <a:ext cx="760475" cy="307777"/>
                  </a:xfrm>
                  <a:prstGeom prst="rect">
                    <a:avLst/>
                  </a:prstGeom>
                  <a:noFill/>
                </p:spPr>
                <p:txBody>
                  <a:bodyPr wrap="square" rtlCol="0">
                    <a:spAutoFit/>
                  </a:bodyPr>
                  <a:lstStyle/>
                  <a:p>
                    <a:r>
                      <a:rPr lang="en-US" dirty="0">
                        <a:solidFill>
                          <a:schemeClr val="bg1"/>
                        </a:solidFill>
                      </a:rPr>
                      <a:t>Exon 2</a:t>
                    </a:r>
                  </a:p>
                </p:txBody>
              </p:sp>
              <p:sp>
                <p:nvSpPr>
                  <p:cNvPr id="85" name="Rectangle 84">
                    <a:extLst>
                      <a:ext uri="{FF2B5EF4-FFF2-40B4-BE49-F238E27FC236}">
                        <a16:creationId xmlns:a16="http://schemas.microsoft.com/office/drawing/2014/main" id="{62BEF1F6-D77D-F241-E3C5-10B02BC12FA8}"/>
                      </a:ext>
                    </a:extLst>
                  </p:cNvPr>
                  <p:cNvSpPr/>
                  <p:nvPr/>
                </p:nvSpPr>
                <p:spPr>
                  <a:xfrm>
                    <a:off x="3284219" y="1752906"/>
                    <a:ext cx="640081"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sp>
                <p:nvSpPr>
                  <p:cNvPr id="86" name="Rectangle 85">
                    <a:extLst>
                      <a:ext uri="{FF2B5EF4-FFF2-40B4-BE49-F238E27FC236}">
                        <a16:creationId xmlns:a16="http://schemas.microsoft.com/office/drawing/2014/main" id="{75E71144-0913-267B-A0B6-90A981153ACB}"/>
                      </a:ext>
                    </a:extLst>
                  </p:cNvPr>
                  <p:cNvSpPr/>
                  <p:nvPr/>
                </p:nvSpPr>
                <p:spPr>
                  <a:xfrm>
                    <a:off x="3924300" y="1752906"/>
                    <a:ext cx="647700"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7" name="TextBox 86">
                    <a:extLst>
                      <a:ext uri="{FF2B5EF4-FFF2-40B4-BE49-F238E27FC236}">
                        <a16:creationId xmlns:a16="http://schemas.microsoft.com/office/drawing/2014/main" id="{D05C6EFE-32A4-B7FC-B4FE-6EBFB2C9A330}"/>
                      </a:ext>
                    </a:extLst>
                  </p:cNvPr>
                  <p:cNvSpPr txBox="1"/>
                  <p:nvPr/>
                </p:nvSpPr>
                <p:spPr>
                  <a:xfrm>
                    <a:off x="3887723" y="1777326"/>
                    <a:ext cx="781812" cy="307777"/>
                  </a:xfrm>
                  <a:prstGeom prst="rect">
                    <a:avLst/>
                  </a:prstGeom>
                  <a:noFill/>
                </p:spPr>
                <p:txBody>
                  <a:bodyPr wrap="square" rtlCol="0">
                    <a:spAutoFit/>
                  </a:bodyPr>
                  <a:lstStyle/>
                  <a:p>
                    <a:r>
                      <a:rPr lang="en-US" dirty="0">
                        <a:solidFill>
                          <a:schemeClr val="bg1"/>
                        </a:solidFill>
                      </a:rPr>
                      <a:t>Exon 3</a:t>
                    </a:r>
                  </a:p>
                </p:txBody>
              </p:sp>
              <p:grpSp>
                <p:nvGrpSpPr>
                  <p:cNvPr id="88" name="Group 87">
                    <a:extLst>
                      <a:ext uri="{FF2B5EF4-FFF2-40B4-BE49-F238E27FC236}">
                        <a16:creationId xmlns:a16="http://schemas.microsoft.com/office/drawing/2014/main" id="{D5EA1623-A93A-B5A4-D130-4B19B9E07EA4}"/>
                      </a:ext>
                    </a:extLst>
                  </p:cNvPr>
                  <p:cNvGrpSpPr/>
                  <p:nvPr/>
                </p:nvGrpSpPr>
                <p:grpSpPr>
                  <a:xfrm>
                    <a:off x="5236689" y="1752906"/>
                    <a:ext cx="766345" cy="356616"/>
                    <a:chOff x="4108929" y="1755583"/>
                    <a:chExt cx="766345" cy="356616"/>
                  </a:xfrm>
                </p:grpSpPr>
                <p:sp>
                  <p:nvSpPr>
                    <p:cNvPr id="90" name="Rectangle 89">
                      <a:extLst>
                        <a:ext uri="{FF2B5EF4-FFF2-40B4-BE49-F238E27FC236}">
                          <a16:creationId xmlns:a16="http://schemas.microsoft.com/office/drawing/2014/main" id="{04976DF5-E627-C2FB-4452-5F9BE0A9D79C}"/>
                        </a:ext>
                      </a:extLst>
                    </p:cNvPr>
                    <p:cNvSpPr/>
                    <p:nvPr/>
                  </p:nvSpPr>
                  <p:spPr>
                    <a:xfrm>
                      <a:off x="4114800" y="1755583"/>
                      <a:ext cx="760474"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TextBox 90">
                      <a:extLst>
                        <a:ext uri="{FF2B5EF4-FFF2-40B4-BE49-F238E27FC236}">
                          <a16:creationId xmlns:a16="http://schemas.microsoft.com/office/drawing/2014/main" id="{254AA45D-4748-4E29-D132-BA0CC3CA7D98}"/>
                        </a:ext>
                      </a:extLst>
                    </p:cNvPr>
                    <p:cNvSpPr txBox="1"/>
                    <p:nvPr/>
                  </p:nvSpPr>
                  <p:spPr>
                    <a:xfrm>
                      <a:off x="4108929" y="1780002"/>
                      <a:ext cx="760475" cy="307777"/>
                    </a:xfrm>
                    <a:prstGeom prst="rect">
                      <a:avLst/>
                    </a:prstGeom>
                    <a:noFill/>
                  </p:spPr>
                  <p:txBody>
                    <a:bodyPr wrap="square" rtlCol="0">
                      <a:spAutoFit/>
                    </a:bodyPr>
                    <a:lstStyle/>
                    <a:p>
                      <a:r>
                        <a:rPr lang="en-US" dirty="0">
                          <a:solidFill>
                            <a:schemeClr val="bg1"/>
                          </a:solidFill>
                        </a:rPr>
                        <a:t>Exon 4</a:t>
                      </a:r>
                    </a:p>
                  </p:txBody>
                </p:sp>
              </p:grpSp>
              <p:sp>
                <p:nvSpPr>
                  <p:cNvPr id="89" name="Rectangle 88">
                    <a:extLst>
                      <a:ext uri="{FF2B5EF4-FFF2-40B4-BE49-F238E27FC236}">
                        <a16:creationId xmlns:a16="http://schemas.microsoft.com/office/drawing/2014/main" id="{5D10CD5E-A0F8-6EF9-B99F-22ACAC075A7A}"/>
                      </a:ext>
                    </a:extLst>
                  </p:cNvPr>
                  <p:cNvSpPr/>
                  <p:nvPr/>
                </p:nvSpPr>
                <p:spPr>
                  <a:xfrm>
                    <a:off x="4582668" y="1752906"/>
                    <a:ext cx="647700"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grpSp>
          </p:grpSp>
          <p:sp>
            <p:nvSpPr>
              <p:cNvPr id="75" name="Left Brace 74">
                <a:extLst>
                  <a:ext uri="{FF2B5EF4-FFF2-40B4-BE49-F238E27FC236}">
                    <a16:creationId xmlns:a16="http://schemas.microsoft.com/office/drawing/2014/main" id="{C877E1B8-F951-FF7F-20B7-0899A72D95A4}"/>
                  </a:ext>
                </a:extLst>
              </p:cNvPr>
              <p:cNvSpPr/>
              <p:nvPr/>
            </p:nvSpPr>
            <p:spPr>
              <a:xfrm rot="16200000">
                <a:off x="3957813" y="1282180"/>
                <a:ext cx="121918" cy="1733320"/>
              </a:xfrm>
              <a:prstGeom prst="leftBrac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60000"/>
                      <a:lumOff val="40000"/>
                    </a:schemeClr>
                  </a:solidFill>
                </a:endParaRPr>
              </a:p>
            </p:txBody>
          </p:sp>
          <p:sp>
            <p:nvSpPr>
              <p:cNvPr id="76" name="TextBox 75">
                <a:extLst>
                  <a:ext uri="{FF2B5EF4-FFF2-40B4-BE49-F238E27FC236}">
                    <a16:creationId xmlns:a16="http://schemas.microsoft.com/office/drawing/2014/main" id="{BFE440BD-D5CD-3C5E-8C7F-79AA06965BDB}"/>
                  </a:ext>
                </a:extLst>
              </p:cNvPr>
              <p:cNvSpPr txBox="1"/>
              <p:nvPr/>
            </p:nvSpPr>
            <p:spPr>
              <a:xfrm>
                <a:off x="3647516" y="2209799"/>
                <a:ext cx="742511" cy="307777"/>
              </a:xfrm>
              <a:prstGeom prst="rect">
                <a:avLst/>
              </a:prstGeom>
              <a:noFill/>
            </p:spPr>
            <p:txBody>
              <a:bodyPr wrap="none" rtlCol="0">
                <a:spAutoFit/>
              </a:bodyPr>
              <a:lstStyle/>
              <a:p>
                <a:r>
                  <a:rPr lang="en-US" dirty="0">
                    <a:solidFill>
                      <a:schemeClr val="accent1">
                        <a:lumMod val="60000"/>
                        <a:lumOff val="40000"/>
                      </a:schemeClr>
                    </a:solidFill>
                  </a:rPr>
                  <a:t>5’ UTR</a:t>
                </a:r>
              </a:p>
            </p:txBody>
          </p:sp>
          <p:sp>
            <p:nvSpPr>
              <p:cNvPr id="77" name="Left Brace 76">
                <a:extLst>
                  <a:ext uri="{FF2B5EF4-FFF2-40B4-BE49-F238E27FC236}">
                    <a16:creationId xmlns:a16="http://schemas.microsoft.com/office/drawing/2014/main" id="{AD6069EC-9D25-2202-9C8D-315CED53C225}"/>
                  </a:ext>
                </a:extLst>
              </p:cNvPr>
              <p:cNvSpPr/>
              <p:nvPr/>
            </p:nvSpPr>
            <p:spPr>
              <a:xfrm rot="16200000">
                <a:off x="6463041" y="525511"/>
                <a:ext cx="106367" cy="3231105"/>
              </a:xfrm>
              <a:prstGeom prst="leftBrace">
                <a:avLst/>
              </a:prstGeom>
              <a:ln w="19050">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dirty="0">
                  <a:solidFill>
                    <a:schemeClr val="accent4">
                      <a:lumMod val="60000"/>
                      <a:lumOff val="40000"/>
                    </a:schemeClr>
                  </a:solidFill>
                </a:endParaRPr>
              </a:p>
            </p:txBody>
          </p:sp>
          <p:sp>
            <p:nvSpPr>
              <p:cNvPr id="78" name="TextBox 77">
                <a:extLst>
                  <a:ext uri="{FF2B5EF4-FFF2-40B4-BE49-F238E27FC236}">
                    <a16:creationId xmlns:a16="http://schemas.microsoft.com/office/drawing/2014/main" id="{215E1242-5F2A-6BDF-A8BC-A78ECAD958BA}"/>
                  </a:ext>
                </a:extLst>
              </p:cNvPr>
              <p:cNvSpPr txBox="1"/>
              <p:nvPr/>
            </p:nvSpPr>
            <p:spPr>
              <a:xfrm>
                <a:off x="6233935" y="2209799"/>
                <a:ext cx="564578" cy="307777"/>
              </a:xfrm>
              <a:prstGeom prst="rect">
                <a:avLst/>
              </a:prstGeom>
              <a:noFill/>
            </p:spPr>
            <p:txBody>
              <a:bodyPr wrap="none" rtlCol="0">
                <a:spAutoFit/>
              </a:bodyPr>
              <a:lstStyle/>
              <a:p>
                <a:r>
                  <a:rPr lang="en-US" dirty="0">
                    <a:solidFill>
                      <a:schemeClr val="accent4">
                        <a:lumMod val="60000"/>
                        <a:lumOff val="40000"/>
                      </a:schemeClr>
                    </a:solidFill>
                  </a:rPr>
                  <a:t>CDS</a:t>
                </a:r>
              </a:p>
            </p:txBody>
          </p:sp>
        </p:grpSp>
        <p:sp>
          <p:nvSpPr>
            <p:cNvPr id="73" name="Rectangle 72">
              <a:extLst>
                <a:ext uri="{FF2B5EF4-FFF2-40B4-BE49-F238E27FC236}">
                  <a16:creationId xmlns:a16="http://schemas.microsoft.com/office/drawing/2014/main" id="{879E7999-9EF4-BCD6-14BE-BA42677F817E}"/>
                </a:ext>
              </a:extLst>
            </p:cNvPr>
            <p:cNvSpPr/>
            <p:nvPr/>
          </p:nvSpPr>
          <p:spPr>
            <a:xfrm>
              <a:off x="2247900" y="1825899"/>
              <a:ext cx="929356" cy="356616"/>
            </a:xfrm>
            <a:prstGeom prst="rect">
              <a:avLst/>
            </a:prstGeom>
            <a:solidFill>
              <a:schemeClr val="accent3">
                <a:lumMod val="60000"/>
                <a:lumOff val="40000"/>
              </a:schemeClr>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Promoter</a:t>
              </a:r>
            </a:p>
          </p:txBody>
        </p:sp>
      </p:grpSp>
      <p:sp>
        <p:nvSpPr>
          <p:cNvPr id="92" name="Multiply 91">
            <a:extLst>
              <a:ext uri="{FF2B5EF4-FFF2-40B4-BE49-F238E27FC236}">
                <a16:creationId xmlns:a16="http://schemas.microsoft.com/office/drawing/2014/main" id="{2ACE5741-95FB-A2D1-3288-A966D4D98B58}"/>
              </a:ext>
            </a:extLst>
          </p:cNvPr>
          <p:cNvSpPr/>
          <p:nvPr/>
        </p:nvSpPr>
        <p:spPr>
          <a:xfrm>
            <a:off x="6352122" y="497829"/>
            <a:ext cx="1431260" cy="332196"/>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5506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FB25E-2EC3-3DAD-BFE1-49839F3122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95314-936E-069A-6EC4-E89CF5651D8D}"/>
              </a:ext>
            </a:extLst>
          </p:cNvPr>
          <p:cNvSpPr>
            <a:spLocks noGrp="1"/>
          </p:cNvSpPr>
          <p:nvPr>
            <p:ph type="ctrTitle"/>
          </p:nvPr>
        </p:nvSpPr>
        <p:spPr/>
        <p:txBody>
          <a:bodyPr>
            <a:noAutofit/>
          </a:bodyPr>
          <a:lstStyle/>
          <a:p>
            <a:r>
              <a:rPr lang="en-US" sz="2800" dirty="0"/>
              <a:t>Our deletion class of interest</a:t>
            </a:r>
          </a:p>
        </p:txBody>
      </p:sp>
      <p:grpSp>
        <p:nvGrpSpPr>
          <p:cNvPr id="100" name="Group 99">
            <a:extLst>
              <a:ext uri="{FF2B5EF4-FFF2-40B4-BE49-F238E27FC236}">
                <a16:creationId xmlns:a16="http://schemas.microsoft.com/office/drawing/2014/main" id="{F75F849C-3F8A-4C07-3E62-8E4B673B1D6C}"/>
              </a:ext>
            </a:extLst>
          </p:cNvPr>
          <p:cNvGrpSpPr/>
          <p:nvPr/>
        </p:nvGrpSpPr>
        <p:grpSpPr>
          <a:xfrm>
            <a:off x="1611887" y="2801985"/>
            <a:ext cx="5920225" cy="844910"/>
            <a:chOff x="2247900" y="1825899"/>
            <a:chExt cx="5920225" cy="844910"/>
          </a:xfrm>
        </p:grpSpPr>
        <p:grpSp>
          <p:nvGrpSpPr>
            <p:cNvPr id="89" name="Group 88">
              <a:extLst>
                <a:ext uri="{FF2B5EF4-FFF2-40B4-BE49-F238E27FC236}">
                  <a16:creationId xmlns:a16="http://schemas.microsoft.com/office/drawing/2014/main" id="{1752FA7E-55EB-A75F-0722-52023CC45B67}"/>
                </a:ext>
              </a:extLst>
            </p:cNvPr>
            <p:cNvGrpSpPr/>
            <p:nvPr/>
          </p:nvGrpSpPr>
          <p:grpSpPr>
            <a:xfrm>
              <a:off x="3182591" y="1825899"/>
              <a:ext cx="4985534" cy="844910"/>
              <a:chOff x="3152111" y="1672666"/>
              <a:chExt cx="4985534" cy="844910"/>
            </a:xfrm>
          </p:grpSpPr>
          <p:grpSp>
            <p:nvGrpSpPr>
              <p:cNvPr id="84" name="Group 83">
                <a:extLst>
                  <a:ext uri="{FF2B5EF4-FFF2-40B4-BE49-F238E27FC236}">
                    <a16:creationId xmlns:a16="http://schemas.microsoft.com/office/drawing/2014/main" id="{1644DA2A-AEC1-FC7A-E9DE-289AB70A0E5B}"/>
                  </a:ext>
                </a:extLst>
              </p:cNvPr>
              <p:cNvGrpSpPr/>
              <p:nvPr/>
            </p:nvGrpSpPr>
            <p:grpSpPr>
              <a:xfrm>
                <a:off x="3152111" y="1672666"/>
                <a:ext cx="4985534" cy="356617"/>
                <a:chOff x="1017500" y="1752906"/>
                <a:chExt cx="4985534" cy="356617"/>
              </a:xfrm>
            </p:grpSpPr>
            <p:sp>
              <p:nvSpPr>
                <p:cNvPr id="67" name="Rectangle 66">
                  <a:extLst>
                    <a:ext uri="{FF2B5EF4-FFF2-40B4-BE49-F238E27FC236}">
                      <a16:creationId xmlns:a16="http://schemas.microsoft.com/office/drawing/2014/main" id="{9A76F1C2-6049-FBFC-9A5C-A117D4E65883}"/>
                    </a:ext>
                  </a:extLst>
                </p:cNvPr>
                <p:cNvSpPr/>
                <p:nvPr/>
              </p:nvSpPr>
              <p:spPr>
                <a:xfrm>
                  <a:off x="2523744" y="1752907"/>
                  <a:ext cx="227076" cy="356616"/>
                </a:xfrm>
                <a:prstGeom prst="rect">
                  <a:avLst/>
                </a:prstGeom>
                <a:solidFill>
                  <a:srgbClr val="818689"/>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3" name="Group 82">
                  <a:extLst>
                    <a:ext uri="{FF2B5EF4-FFF2-40B4-BE49-F238E27FC236}">
                      <a16:creationId xmlns:a16="http://schemas.microsoft.com/office/drawing/2014/main" id="{E17BC9A4-3A95-7551-598A-A4246EA3D8F1}"/>
                    </a:ext>
                  </a:extLst>
                </p:cNvPr>
                <p:cNvGrpSpPr/>
                <p:nvPr/>
              </p:nvGrpSpPr>
              <p:grpSpPr>
                <a:xfrm>
                  <a:off x="1017500" y="1752906"/>
                  <a:ext cx="4985534" cy="356617"/>
                  <a:chOff x="1017500" y="1752906"/>
                  <a:chExt cx="4985534" cy="356617"/>
                </a:xfrm>
              </p:grpSpPr>
              <p:sp>
                <p:nvSpPr>
                  <p:cNvPr id="65" name="Rectangle 64">
                    <a:extLst>
                      <a:ext uri="{FF2B5EF4-FFF2-40B4-BE49-F238E27FC236}">
                        <a16:creationId xmlns:a16="http://schemas.microsoft.com/office/drawing/2014/main" id="{911C56AA-3456-FE90-1036-C54F7A6C17EA}"/>
                      </a:ext>
                    </a:extLst>
                  </p:cNvPr>
                  <p:cNvSpPr/>
                  <p:nvPr/>
                </p:nvSpPr>
                <p:spPr>
                  <a:xfrm>
                    <a:off x="1844040" y="1752907"/>
                    <a:ext cx="685799"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sp>
                <p:nvSpPr>
                  <p:cNvPr id="66" name="Rectangle 65">
                    <a:extLst>
                      <a:ext uri="{FF2B5EF4-FFF2-40B4-BE49-F238E27FC236}">
                        <a16:creationId xmlns:a16="http://schemas.microsoft.com/office/drawing/2014/main" id="{34A54A1D-6F91-8C43-6507-838D06A6A918}"/>
                      </a:ext>
                    </a:extLst>
                  </p:cNvPr>
                  <p:cNvSpPr/>
                  <p:nvPr/>
                </p:nvSpPr>
                <p:spPr>
                  <a:xfrm>
                    <a:off x="1017500" y="1752907"/>
                    <a:ext cx="824790" cy="356616"/>
                  </a:xfrm>
                  <a:prstGeom prst="rect">
                    <a:avLst/>
                  </a:prstGeom>
                  <a:solidFill>
                    <a:srgbClr val="818689"/>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Exon 1</a:t>
                    </a:r>
                  </a:p>
                </p:txBody>
              </p:sp>
              <p:sp>
                <p:nvSpPr>
                  <p:cNvPr id="68" name="Rectangle 67">
                    <a:extLst>
                      <a:ext uri="{FF2B5EF4-FFF2-40B4-BE49-F238E27FC236}">
                        <a16:creationId xmlns:a16="http://schemas.microsoft.com/office/drawing/2014/main" id="{7157A487-F1AD-AB0A-6CFD-1C5026DF64A4}"/>
                      </a:ext>
                    </a:extLst>
                  </p:cNvPr>
                  <p:cNvSpPr/>
                  <p:nvPr/>
                </p:nvSpPr>
                <p:spPr>
                  <a:xfrm>
                    <a:off x="2750819" y="1752907"/>
                    <a:ext cx="533399"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TextBox 70">
                    <a:extLst>
                      <a:ext uri="{FF2B5EF4-FFF2-40B4-BE49-F238E27FC236}">
                        <a16:creationId xmlns:a16="http://schemas.microsoft.com/office/drawing/2014/main" id="{538046FC-1356-9AB3-CDA8-9F91D09F5B64}"/>
                      </a:ext>
                    </a:extLst>
                  </p:cNvPr>
                  <p:cNvSpPr txBox="1"/>
                  <p:nvPr/>
                </p:nvSpPr>
                <p:spPr>
                  <a:xfrm>
                    <a:off x="2523744" y="1777326"/>
                    <a:ext cx="760475" cy="307777"/>
                  </a:xfrm>
                  <a:prstGeom prst="rect">
                    <a:avLst/>
                  </a:prstGeom>
                  <a:noFill/>
                </p:spPr>
                <p:txBody>
                  <a:bodyPr wrap="square" rtlCol="0">
                    <a:spAutoFit/>
                  </a:bodyPr>
                  <a:lstStyle/>
                  <a:p>
                    <a:r>
                      <a:rPr lang="en-US" dirty="0">
                        <a:solidFill>
                          <a:schemeClr val="bg1"/>
                        </a:solidFill>
                      </a:rPr>
                      <a:t>Exon 2</a:t>
                    </a:r>
                  </a:p>
                </p:txBody>
              </p:sp>
              <p:sp>
                <p:nvSpPr>
                  <p:cNvPr id="72" name="Rectangle 71">
                    <a:extLst>
                      <a:ext uri="{FF2B5EF4-FFF2-40B4-BE49-F238E27FC236}">
                        <a16:creationId xmlns:a16="http://schemas.microsoft.com/office/drawing/2014/main" id="{C42D682A-5650-72BE-AD38-0316B31C34D8}"/>
                      </a:ext>
                    </a:extLst>
                  </p:cNvPr>
                  <p:cNvSpPr/>
                  <p:nvPr/>
                </p:nvSpPr>
                <p:spPr>
                  <a:xfrm>
                    <a:off x="3284219" y="1752906"/>
                    <a:ext cx="640081"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sp>
                <p:nvSpPr>
                  <p:cNvPr id="74" name="Rectangle 73">
                    <a:extLst>
                      <a:ext uri="{FF2B5EF4-FFF2-40B4-BE49-F238E27FC236}">
                        <a16:creationId xmlns:a16="http://schemas.microsoft.com/office/drawing/2014/main" id="{D8E7D72E-5D62-ED45-7D13-C3CEDA08E6E5}"/>
                      </a:ext>
                    </a:extLst>
                  </p:cNvPr>
                  <p:cNvSpPr/>
                  <p:nvPr/>
                </p:nvSpPr>
                <p:spPr>
                  <a:xfrm>
                    <a:off x="3924300" y="1752906"/>
                    <a:ext cx="647700"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5" name="TextBox 74">
                    <a:extLst>
                      <a:ext uri="{FF2B5EF4-FFF2-40B4-BE49-F238E27FC236}">
                        <a16:creationId xmlns:a16="http://schemas.microsoft.com/office/drawing/2014/main" id="{4CEE3E0B-C0B3-CA03-AB43-4F43C2CAD1DF}"/>
                      </a:ext>
                    </a:extLst>
                  </p:cNvPr>
                  <p:cNvSpPr txBox="1"/>
                  <p:nvPr/>
                </p:nvSpPr>
                <p:spPr>
                  <a:xfrm>
                    <a:off x="3887723" y="1777326"/>
                    <a:ext cx="781812" cy="307777"/>
                  </a:xfrm>
                  <a:prstGeom prst="rect">
                    <a:avLst/>
                  </a:prstGeom>
                  <a:noFill/>
                </p:spPr>
                <p:txBody>
                  <a:bodyPr wrap="square" rtlCol="0">
                    <a:spAutoFit/>
                  </a:bodyPr>
                  <a:lstStyle/>
                  <a:p>
                    <a:r>
                      <a:rPr lang="en-US" dirty="0">
                        <a:solidFill>
                          <a:schemeClr val="bg1"/>
                        </a:solidFill>
                      </a:rPr>
                      <a:t>Exon 3</a:t>
                    </a:r>
                  </a:p>
                </p:txBody>
              </p:sp>
              <p:grpSp>
                <p:nvGrpSpPr>
                  <p:cNvPr id="81" name="Group 80">
                    <a:extLst>
                      <a:ext uri="{FF2B5EF4-FFF2-40B4-BE49-F238E27FC236}">
                        <a16:creationId xmlns:a16="http://schemas.microsoft.com/office/drawing/2014/main" id="{D56E1BAF-D645-D758-E938-9FE763CE70BD}"/>
                      </a:ext>
                    </a:extLst>
                  </p:cNvPr>
                  <p:cNvGrpSpPr/>
                  <p:nvPr/>
                </p:nvGrpSpPr>
                <p:grpSpPr>
                  <a:xfrm>
                    <a:off x="5236689" y="1752906"/>
                    <a:ext cx="766345" cy="356616"/>
                    <a:chOff x="4108929" y="1755583"/>
                    <a:chExt cx="766345" cy="356616"/>
                  </a:xfrm>
                </p:grpSpPr>
                <p:sp>
                  <p:nvSpPr>
                    <p:cNvPr id="77" name="Rectangle 76">
                      <a:extLst>
                        <a:ext uri="{FF2B5EF4-FFF2-40B4-BE49-F238E27FC236}">
                          <a16:creationId xmlns:a16="http://schemas.microsoft.com/office/drawing/2014/main" id="{4D4FD9CA-B3A7-D340-2988-38DCCAA0AD6C}"/>
                        </a:ext>
                      </a:extLst>
                    </p:cNvPr>
                    <p:cNvSpPr/>
                    <p:nvPr/>
                  </p:nvSpPr>
                  <p:spPr>
                    <a:xfrm>
                      <a:off x="4114800" y="1755583"/>
                      <a:ext cx="760474"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9" name="TextBox 78">
                      <a:extLst>
                        <a:ext uri="{FF2B5EF4-FFF2-40B4-BE49-F238E27FC236}">
                          <a16:creationId xmlns:a16="http://schemas.microsoft.com/office/drawing/2014/main" id="{45DB8B40-0A18-A5BD-CB7F-7DBBA1983808}"/>
                        </a:ext>
                      </a:extLst>
                    </p:cNvPr>
                    <p:cNvSpPr txBox="1"/>
                    <p:nvPr/>
                  </p:nvSpPr>
                  <p:spPr>
                    <a:xfrm>
                      <a:off x="4108929" y="1780002"/>
                      <a:ext cx="760475" cy="307777"/>
                    </a:xfrm>
                    <a:prstGeom prst="rect">
                      <a:avLst/>
                    </a:prstGeom>
                    <a:noFill/>
                  </p:spPr>
                  <p:txBody>
                    <a:bodyPr wrap="square" rtlCol="0">
                      <a:spAutoFit/>
                    </a:bodyPr>
                    <a:lstStyle/>
                    <a:p>
                      <a:r>
                        <a:rPr lang="en-US" dirty="0">
                          <a:solidFill>
                            <a:schemeClr val="bg1"/>
                          </a:solidFill>
                        </a:rPr>
                        <a:t>Exon 4</a:t>
                      </a:r>
                    </a:p>
                  </p:txBody>
                </p:sp>
              </p:grpSp>
              <p:sp>
                <p:nvSpPr>
                  <p:cNvPr id="82" name="Rectangle 81">
                    <a:extLst>
                      <a:ext uri="{FF2B5EF4-FFF2-40B4-BE49-F238E27FC236}">
                        <a16:creationId xmlns:a16="http://schemas.microsoft.com/office/drawing/2014/main" id="{B7DAF694-1D4B-2FD2-D758-2C46CB69377B}"/>
                      </a:ext>
                    </a:extLst>
                  </p:cNvPr>
                  <p:cNvSpPr/>
                  <p:nvPr/>
                </p:nvSpPr>
                <p:spPr>
                  <a:xfrm>
                    <a:off x="4582668" y="1752906"/>
                    <a:ext cx="647700"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grpSp>
          </p:grpSp>
          <p:sp>
            <p:nvSpPr>
              <p:cNvPr id="85" name="Left Brace 84">
                <a:extLst>
                  <a:ext uri="{FF2B5EF4-FFF2-40B4-BE49-F238E27FC236}">
                    <a16:creationId xmlns:a16="http://schemas.microsoft.com/office/drawing/2014/main" id="{E2AB60B9-CA9A-9F01-38E8-57882B8714C8}"/>
                  </a:ext>
                </a:extLst>
              </p:cNvPr>
              <p:cNvSpPr/>
              <p:nvPr/>
            </p:nvSpPr>
            <p:spPr>
              <a:xfrm rot="16200000">
                <a:off x="3957813" y="1282180"/>
                <a:ext cx="121918" cy="1733320"/>
              </a:xfrm>
              <a:prstGeom prst="leftBrac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60000"/>
                      <a:lumOff val="40000"/>
                    </a:schemeClr>
                  </a:solidFill>
                </a:endParaRPr>
              </a:p>
            </p:txBody>
          </p:sp>
          <p:sp>
            <p:nvSpPr>
              <p:cNvPr id="86" name="TextBox 85">
                <a:extLst>
                  <a:ext uri="{FF2B5EF4-FFF2-40B4-BE49-F238E27FC236}">
                    <a16:creationId xmlns:a16="http://schemas.microsoft.com/office/drawing/2014/main" id="{299BFA31-7ACE-19D8-4A29-84211962D707}"/>
                  </a:ext>
                </a:extLst>
              </p:cNvPr>
              <p:cNvSpPr txBox="1"/>
              <p:nvPr/>
            </p:nvSpPr>
            <p:spPr>
              <a:xfrm>
                <a:off x="3647516" y="2209799"/>
                <a:ext cx="742511" cy="307777"/>
              </a:xfrm>
              <a:prstGeom prst="rect">
                <a:avLst/>
              </a:prstGeom>
              <a:noFill/>
            </p:spPr>
            <p:txBody>
              <a:bodyPr wrap="none" rtlCol="0">
                <a:spAutoFit/>
              </a:bodyPr>
              <a:lstStyle/>
              <a:p>
                <a:r>
                  <a:rPr lang="en-US" dirty="0">
                    <a:solidFill>
                      <a:schemeClr val="accent1">
                        <a:lumMod val="60000"/>
                        <a:lumOff val="40000"/>
                      </a:schemeClr>
                    </a:solidFill>
                  </a:rPr>
                  <a:t>5’ UTR</a:t>
                </a:r>
              </a:p>
            </p:txBody>
          </p:sp>
          <p:sp>
            <p:nvSpPr>
              <p:cNvPr id="87" name="Left Brace 86">
                <a:extLst>
                  <a:ext uri="{FF2B5EF4-FFF2-40B4-BE49-F238E27FC236}">
                    <a16:creationId xmlns:a16="http://schemas.microsoft.com/office/drawing/2014/main" id="{EC72229A-DADF-D972-A63E-607550623C62}"/>
                  </a:ext>
                </a:extLst>
              </p:cNvPr>
              <p:cNvSpPr/>
              <p:nvPr/>
            </p:nvSpPr>
            <p:spPr>
              <a:xfrm rot="16200000">
                <a:off x="6463041" y="525511"/>
                <a:ext cx="106367" cy="3231105"/>
              </a:xfrm>
              <a:prstGeom prst="leftBrace">
                <a:avLst/>
              </a:prstGeom>
              <a:ln w="19050">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dirty="0">
                  <a:solidFill>
                    <a:schemeClr val="accent4">
                      <a:lumMod val="60000"/>
                      <a:lumOff val="40000"/>
                    </a:schemeClr>
                  </a:solidFill>
                </a:endParaRPr>
              </a:p>
            </p:txBody>
          </p:sp>
          <p:sp>
            <p:nvSpPr>
              <p:cNvPr id="88" name="TextBox 87">
                <a:extLst>
                  <a:ext uri="{FF2B5EF4-FFF2-40B4-BE49-F238E27FC236}">
                    <a16:creationId xmlns:a16="http://schemas.microsoft.com/office/drawing/2014/main" id="{4E13F86A-F84D-4AA3-88CC-CE4BB905C967}"/>
                  </a:ext>
                </a:extLst>
              </p:cNvPr>
              <p:cNvSpPr txBox="1"/>
              <p:nvPr/>
            </p:nvSpPr>
            <p:spPr>
              <a:xfrm>
                <a:off x="6233935" y="2209799"/>
                <a:ext cx="564578" cy="307777"/>
              </a:xfrm>
              <a:prstGeom prst="rect">
                <a:avLst/>
              </a:prstGeom>
              <a:noFill/>
            </p:spPr>
            <p:txBody>
              <a:bodyPr wrap="none" rtlCol="0">
                <a:spAutoFit/>
              </a:bodyPr>
              <a:lstStyle/>
              <a:p>
                <a:r>
                  <a:rPr lang="en-US" dirty="0">
                    <a:solidFill>
                      <a:schemeClr val="accent4">
                        <a:lumMod val="60000"/>
                        <a:lumOff val="40000"/>
                      </a:schemeClr>
                    </a:solidFill>
                  </a:rPr>
                  <a:t>CDS</a:t>
                </a:r>
              </a:p>
            </p:txBody>
          </p:sp>
        </p:grpSp>
        <p:sp>
          <p:nvSpPr>
            <p:cNvPr id="99" name="Rectangle 98">
              <a:extLst>
                <a:ext uri="{FF2B5EF4-FFF2-40B4-BE49-F238E27FC236}">
                  <a16:creationId xmlns:a16="http://schemas.microsoft.com/office/drawing/2014/main" id="{408637B7-A829-DE89-FE2C-8006E9790ACF}"/>
                </a:ext>
              </a:extLst>
            </p:cNvPr>
            <p:cNvSpPr/>
            <p:nvPr/>
          </p:nvSpPr>
          <p:spPr>
            <a:xfrm>
              <a:off x="2247900" y="1825899"/>
              <a:ext cx="929356" cy="356616"/>
            </a:xfrm>
            <a:prstGeom prst="rect">
              <a:avLst/>
            </a:prstGeom>
            <a:solidFill>
              <a:schemeClr val="accent3">
                <a:lumMod val="60000"/>
                <a:lumOff val="40000"/>
              </a:schemeClr>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Promoter</a:t>
              </a:r>
            </a:p>
          </p:txBody>
        </p:sp>
      </p:grpSp>
      <p:sp>
        <p:nvSpPr>
          <p:cNvPr id="3" name="Multiply 2">
            <a:extLst>
              <a:ext uri="{FF2B5EF4-FFF2-40B4-BE49-F238E27FC236}">
                <a16:creationId xmlns:a16="http://schemas.microsoft.com/office/drawing/2014/main" id="{BA82C9AD-9A39-76B6-09E0-1B4718A0FAAC}"/>
              </a:ext>
            </a:extLst>
          </p:cNvPr>
          <p:cNvSpPr/>
          <p:nvPr/>
        </p:nvSpPr>
        <p:spPr>
          <a:xfrm>
            <a:off x="4678525" y="2809763"/>
            <a:ext cx="909624" cy="332196"/>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8694FEC-BAFF-40A1-4925-E785D5F5EEE1}"/>
              </a:ext>
            </a:extLst>
          </p:cNvPr>
          <p:cNvSpPr txBox="1"/>
          <p:nvPr/>
        </p:nvSpPr>
        <p:spPr>
          <a:xfrm>
            <a:off x="3885473" y="1925419"/>
            <a:ext cx="1095172" cy="646331"/>
          </a:xfrm>
          <a:prstGeom prst="rect">
            <a:avLst/>
          </a:prstGeom>
          <a:noFill/>
        </p:spPr>
        <p:txBody>
          <a:bodyPr wrap="none" rtlCol="0">
            <a:spAutoFit/>
          </a:bodyPr>
          <a:lstStyle/>
          <a:p>
            <a:pPr algn="ctr"/>
            <a:r>
              <a:rPr lang="en-US" sz="1800" b="1" dirty="0">
                <a:solidFill>
                  <a:srgbClr val="FF0000"/>
                </a:solidFill>
              </a:rPr>
              <a:t>Intronic </a:t>
            </a:r>
          </a:p>
          <a:p>
            <a:pPr algn="ctr"/>
            <a:r>
              <a:rPr lang="en-US" sz="1800" b="1" dirty="0">
                <a:solidFill>
                  <a:srgbClr val="FF0000"/>
                </a:solidFill>
              </a:rPr>
              <a:t>Deletion</a:t>
            </a:r>
          </a:p>
        </p:txBody>
      </p:sp>
    </p:spTree>
    <p:extLst>
      <p:ext uri="{BB962C8B-B14F-4D97-AF65-F5344CB8AC3E}">
        <p14:creationId xmlns:p14="http://schemas.microsoft.com/office/powerpoint/2010/main" val="1934359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963CE0BD-5029-DEDC-2E8B-B41DE05AA4C1}"/>
            </a:ext>
          </a:extLst>
        </p:cNvPr>
        <p:cNvGrpSpPr/>
        <p:nvPr/>
      </p:nvGrpSpPr>
      <p:grpSpPr>
        <a:xfrm>
          <a:off x="0" y="0"/>
          <a:ext cx="0" cy="0"/>
          <a:chOff x="0" y="0"/>
          <a:chExt cx="0" cy="0"/>
        </a:xfrm>
      </p:grpSpPr>
      <p:grpSp>
        <p:nvGrpSpPr>
          <p:cNvPr id="48" name="Group 47">
            <a:extLst>
              <a:ext uri="{FF2B5EF4-FFF2-40B4-BE49-F238E27FC236}">
                <a16:creationId xmlns:a16="http://schemas.microsoft.com/office/drawing/2014/main" id="{280E338B-7158-15A7-9368-B0439F1E57B4}"/>
              </a:ext>
            </a:extLst>
          </p:cNvPr>
          <p:cNvGrpSpPr/>
          <p:nvPr/>
        </p:nvGrpSpPr>
        <p:grpSpPr>
          <a:xfrm>
            <a:off x="3362279" y="1772259"/>
            <a:ext cx="5697990" cy="2644257"/>
            <a:chOff x="3362279" y="1772259"/>
            <a:chExt cx="5697990" cy="2644257"/>
          </a:xfrm>
        </p:grpSpPr>
        <p:grpSp>
          <p:nvGrpSpPr>
            <p:cNvPr id="44" name="Group 43">
              <a:extLst>
                <a:ext uri="{FF2B5EF4-FFF2-40B4-BE49-F238E27FC236}">
                  <a16:creationId xmlns:a16="http://schemas.microsoft.com/office/drawing/2014/main" id="{81C1922B-ED49-04D4-F32B-34090217EC26}"/>
                </a:ext>
              </a:extLst>
            </p:cNvPr>
            <p:cNvGrpSpPr/>
            <p:nvPr/>
          </p:nvGrpSpPr>
          <p:grpSpPr>
            <a:xfrm>
              <a:off x="4209323" y="1772259"/>
              <a:ext cx="4850946" cy="2644257"/>
              <a:chOff x="4209323" y="1772259"/>
              <a:chExt cx="4850946" cy="2644257"/>
            </a:xfrm>
          </p:grpSpPr>
          <p:grpSp>
            <p:nvGrpSpPr>
              <p:cNvPr id="42" name="Group 41">
                <a:extLst>
                  <a:ext uri="{FF2B5EF4-FFF2-40B4-BE49-F238E27FC236}">
                    <a16:creationId xmlns:a16="http://schemas.microsoft.com/office/drawing/2014/main" id="{24EF977C-6D2D-3F89-D713-6BE89A31B128}"/>
                  </a:ext>
                </a:extLst>
              </p:cNvPr>
              <p:cNvGrpSpPr/>
              <p:nvPr/>
            </p:nvGrpSpPr>
            <p:grpSpPr>
              <a:xfrm>
                <a:off x="4209323" y="2136527"/>
                <a:ext cx="4850946" cy="2279989"/>
                <a:chOff x="4209323" y="2145319"/>
                <a:chExt cx="4850946" cy="2279989"/>
              </a:xfrm>
            </p:grpSpPr>
            <p:grpSp>
              <p:nvGrpSpPr>
                <p:cNvPr id="37" name="Group 36">
                  <a:extLst>
                    <a:ext uri="{FF2B5EF4-FFF2-40B4-BE49-F238E27FC236}">
                      <a16:creationId xmlns:a16="http://schemas.microsoft.com/office/drawing/2014/main" id="{523F663A-2DD2-C3CD-0883-C0D2791BAF89}"/>
                    </a:ext>
                  </a:extLst>
                </p:cNvPr>
                <p:cNvGrpSpPr/>
                <p:nvPr/>
              </p:nvGrpSpPr>
              <p:grpSpPr>
                <a:xfrm>
                  <a:off x="4209323" y="2145319"/>
                  <a:ext cx="4850946" cy="2067276"/>
                  <a:chOff x="3071435" y="3067910"/>
                  <a:chExt cx="4850946" cy="2067276"/>
                </a:xfrm>
              </p:grpSpPr>
              <p:pic>
                <p:nvPicPr>
                  <p:cNvPr id="39" name="Picture 38" descr="A graph of a gene set&#10;&#10;Description automatically generated with medium confidence">
                    <a:extLst>
                      <a:ext uri="{FF2B5EF4-FFF2-40B4-BE49-F238E27FC236}">
                        <a16:creationId xmlns:a16="http://schemas.microsoft.com/office/drawing/2014/main" id="{E76BE0BC-8F94-F102-E25F-AE3EFA3D8C70}"/>
                      </a:ext>
                    </a:extLst>
                  </p:cNvPr>
                  <p:cNvPicPr>
                    <a:picLocks noChangeAspect="1"/>
                  </p:cNvPicPr>
                  <p:nvPr/>
                </p:nvPicPr>
                <p:blipFill>
                  <a:blip r:embed="rId3"/>
                  <a:srcRect t="95993" r="37457" b="-34"/>
                  <a:stretch/>
                </p:blipFill>
                <p:spPr>
                  <a:xfrm>
                    <a:off x="3071435" y="4764827"/>
                    <a:ext cx="4850946" cy="370359"/>
                  </a:xfrm>
                  <a:prstGeom prst="rect">
                    <a:avLst/>
                  </a:prstGeom>
                </p:spPr>
              </p:pic>
              <p:pic>
                <p:nvPicPr>
                  <p:cNvPr id="40" name="Picture 39" descr="A graph of a gene set&#10;&#10;Description automatically generated with medium confidence">
                    <a:extLst>
                      <a:ext uri="{FF2B5EF4-FFF2-40B4-BE49-F238E27FC236}">
                        <a16:creationId xmlns:a16="http://schemas.microsoft.com/office/drawing/2014/main" id="{A48247E5-75B4-6151-F1E7-585E3F382BEC}"/>
                      </a:ext>
                    </a:extLst>
                  </p:cNvPr>
                  <p:cNvPicPr>
                    <a:picLocks noChangeAspect="1"/>
                  </p:cNvPicPr>
                  <p:nvPr/>
                </p:nvPicPr>
                <p:blipFill>
                  <a:blip r:embed="rId3"/>
                  <a:srcRect t="28168" r="37457" b="53320"/>
                  <a:stretch/>
                </p:blipFill>
                <p:spPr>
                  <a:xfrm>
                    <a:off x="3071435" y="3067910"/>
                    <a:ext cx="4850946" cy="1696917"/>
                  </a:xfrm>
                  <a:prstGeom prst="rect">
                    <a:avLst/>
                  </a:prstGeom>
                </p:spPr>
              </p:pic>
            </p:grpSp>
            <p:sp>
              <p:nvSpPr>
                <p:cNvPr id="41" name="TextBox 40">
                  <a:extLst>
                    <a:ext uri="{FF2B5EF4-FFF2-40B4-BE49-F238E27FC236}">
                      <a16:creationId xmlns:a16="http://schemas.microsoft.com/office/drawing/2014/main" id="{843A77C8-4548-0773-0270-3B0FDC4C08C2}"/>
                    </a:ext>
                  </a:extLst>
                </p:cNvPr>
                <p:cNvSpPr txBox="1"/>
                <p:nvPr/>
              </p:nvSpPr>
              <p:spPr>
                <a:xfrm>
                  <a:off x="5751381" y="4117531"/>
                  <a:ext cx="1766830" cy="307777"/>
                </a:xfrm>
                <a:prstGeom prst="rect">
                  <a:avLst/>
                </a:prstGeom>
                <a:noFill/>
              </p:spPr>
              <p:txBody>
                <a:bodyPr wrap="none" rtlCol="0">
                  <a:spAutoFit/>
                </a:bodyPr>
                <a:lstStyle/>
                <a:p>
                  <a:r>
                    <a:rPr lang="en-US" dirty="0">
                      <a:solidFill>
                        <a:srgbClr val="4E4E4E"/>
                      </a:solidFill>
                    </a:rPr>
                    <a:t>Odds ratio (95% CI)</a:t>
                  </a:r>
                </a:p>
              </p:txBody>
            </p:sp>
          </p:grpSp>
          <p:sp>
            <p:nvSpPr>
              <p:cNvPr id="43" name="TextBox 42">
                <a:extLst>
                  <a:ext uri="{FF2B5EF4-FFF2-40B4-BE49-F238E27FC236}">
                    <a16:creationId xmlns:a16="http://schemas.microsoft.com/office/drawing/2014/main" id="{BA73B584-F723-93E6-DEC5-CB0D4493A0C0}"/>
                  </a:ext>
                </a:extLst>
              </p:cNvPr>
              <p:cNvSpPr txBox="1"/>
              <p:nvPr/>
            </p:nvSpPr>
            <p:spPr>
              <a:xfrm>
                <a:off x="5837141" y="1772259"/>
                <a:ext cx="1595309" cy="369332"/>
              </a:xfrm>
              <a:prstGeom prst="rect">
                <a:avLst/>
              </a:prstGeom>
              <a:noFill/>
            </p:spPr>
            <p:txBody>
              <a:bodyPr wrap="none" rtlCol="0">
                <a:spAutoFit/>
              </a:bodyPr>
              <a:lstStyle/>
              <a:p>
                <a:r>
                  <a:rPr lang="en-US" sz="1800" b="1" dirty="0"/>
                  <a:t>Deletion SVs</a:t>
                </a:r>
              </a:p>
            </p:txBody>
          </p:sp>
        </p:grpSp>
        <p:sp>
          <p:nvSpPr>
            <p:cNvPr id="47" name="TextBox 46">
              <a:extLst>
                <a:ext uri="{FF2B5EF4-FFF2-40B4-BE49-F238E27FC236}">
                  <a16:creationId xmlns:a16="http://schemas.microsoft.com/office/drawing/2014/main" id="{21ED804B-285B-DABD-C2F6-0D657C562784}"/>
                </a:ext>
              </a:extLst>
            </p:cNvPr>
            <p:cNvSpPr txBox="1"/>
            <p:nvPr/>
          </p:nvSpPr>
          <p:spPr>
            <a:xfrm>
              <a:off x="3362279" y="2831096"/>
              <a:ext cx="771365" cy="307777"/>
            </a:xfrm>
            <a:prstGeom prst="rect">
              <a:avLst/>
            </a:prstGeom>
            <a:noFill/>
          </p:spPr>
          <p:txBody>
            <a:bodyPr wrap="none" rtlCol="0">
              <a:spAutoFit/>
            </a:bodyPr>
            <a:lstStyle/>
            <a:p>
              <a:pPr algn="ctr"/>
              <a:r>
                <a:rPr lang="en-US" dirty="0">
                  <a:solidFill>
                    <a:srgbClr val="4E4E4E"/>
                  </a:solidFill>
                </a:rPr>
                <a:t>Intronic</a:t>
              </a:r>
            </a:p>
          </p:txBody>
        </p:sp>
      </p:grpSp>
      <p:sp>
        <p:nvSpPr>
          <p:cNvPr id="45" name="TextBox 44">
            <a:extLst>
              <a:ext uri="{FF2B5EF4-FFF2-40B4-BE49-F238E27FC236}">
                <a16:creationId xmlns:a16="http://schemas.microsoft.com/office/drawing/2014/main" id="{9FB6AE0F-49BD-654E-D3A1-D178F29F0E35}"/>
              </a:ext>
            </a:extLst>
          </p:cNvPr>
          <p:cNvSpPr txBox="1"/>
          <p:nvPr/>
        </p:nvSpPr>
        <p:spPr>
          <a:xfrm>
            <a:off x="-1" y="1602253"/>
            <a:ext cx="3338623" cy="1938992"/>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recapitulate </a:t>
            </a:r>
            <a:r>
              <a:rPr lang="en-US" sz="24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exonic</a:t>
            </a: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SNV enrichment and </a:t>
            </a:r>
            <a:r>
              <a:rPr lang="en-US" sz="2400"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detect additional intronic enrichment</a:t>
            </a:r>
          </a:p>
        </p:txBody>
      </p:sp>
      <p:grpSp>
        <p:nvGrpSpPr>
          <p:cNvPr id="6" name="Group 5">
            <a:extLst>
              <a:ext uri="{FF2B5EF4-FFF2-40B4-BE49-F238E27FC236}">
                <a16:creationId xmlns:a16="http://schemas.microsoft.com/office/drawing/2014/main" id="{47A5ED2B-DD98-3F16-70B0-101F01B31D22}"/>
              </a:ext>
            </a:extLst>
          </p:cNvPr>
          <p:cNvGrpSpPr/>
          <p:nvPr/>
        </p:nvGrpSpPr>
        <p:grpSpPr>
          <a:xfrm>
            <a:off x="-2" y="-1"/>
            <a:ext cx="3098580" cy="5143500"/>
            <a:chOff x="-2" y="-1"/>
            <a:chExt cx="3338625" cy="5143500"/>
          </a:xfrm>
        </p:grpSpPr>
        <p:sp>
          <p:nvSpPr>
            <p:cNvPr id="7" name="Rectangle 6">
              <a:extLst>
                <a:ext uri="{FF2B5EF4-FFF2-40B4-BE49-F238E27FC236}">
                  <a16:creationId xmlns:a16="http://schemas.microsoft.com/office/drawing/2014/main" id="{966BC7D6-59EF-7AEE-E73E-449F7079D0A6}"/>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4068C2E-1A58-34A5-35B2-C03F0E09CD5B}"/>
                </a:ext>
              </a:extLst>
            </p:cNvPr>
            <p:cNvSpPr txBox="1"/>
            <p:nvPr/>
          </p:nvSpPr>
          <p:spPr>
            <a:xfrm>
              <a:off x="-2" y="2063917"/>
              <a:ext cx="3338623" cy="1015663"/>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Intronic deletion SVs </a:t>
              </a:r>
              <a:r>
                <a:rPr lang="en-US" sz="2000"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detect additional intronic enrichment</a:t>
              </a:r>
            </a:p>
          </p:txBody>
        </p:sp>
      </p:grpSp>
      <p:pic>
        <p:nvPicPr>
          <p:cNvPr id="28" name="Picture 27" descr="A graph showing the number of gene sets&#10;&#10;Description automatically generated with medium confidence">
            <a:extLst>
              <a:ext uri="{FF2B5EF4-FFF2-40B4-BE49-F238E27FC236}">
                <a16:creationId xmlns:a16="http://schemas.microsoft.com/office/drawing/2014/main" id="{1EFA939C-C0CA-4293-1D89-A4FB33BA0C45}"/>
              </a:ext>
            </a:extLst>
          </p:cNvPr>
          <p:cNvPicPr>
            <a:picLocks noChangeAspect="1"/>
          </p:cNvPicPr>
          <p:nvPr/>
        </p:nvPicPr>
        <p:blipFill>
          <a:blip r:embed="rId4"/>
          <a:srcRect l="65180" t="39607" r="2186" b="44510"/>
          <a:stretch/>
        </p:blipFill>
        <p:spPr>
          <a:xfrm>
            <a:off x="4304970" y="4338556"/>
            <a:ext cx="2798859" cy="804944"/>
          </a:xfrm>
          <a:prstGeom prst="rect">
            <a:avLst/>
          </a:prstGeom>
        </p:spPr>
      </p:pic>
      <p:grpSp>
        <p:nvGrpSpPr>
          <p:cNvPr id="18" name="Group 17">
            <a:extLst>
              <a:ext uri="{FF2B5EF4-FFF2-40B4-BE49-F238E27FC236}">
                <a16:creationId xmlns:a16="http://schemas.microsoft.com/office/drawing/2014/main" id="{F493E987-5B73-2866-2833-46BF00AD2B11}"/>
              </a:ext>
            </a:extLst>
          </p:cNvPr>
          <p:cNvGrpSpPr/>
          <p:nvPr/>
        </p:nvGrpSpPr>
        <p:grpSpPr>
          <a:xfrm>
            <a:off x="3140044" y="490051"/>
            <a:ext cx="5920225" cy="844910"/>
            <a:chOff x="2247900" y="1825899"/>
            <a:chExt cx="5920225" cy="844910"/>
          </a:xfrm>
        </p:grpSpPr>
        <p:grpSp>
          <p:nvGrpSpPr>
            <p:cNvPr id="19" name="Group 18">
              <a:extLst>
                <a:ext uri="{FF2B5EF4-FFF2-40B4-BE49-F238E27FC236}">
                  <a16:creationId xmlns:a16="http://schemas.microsoft.com/office/drawing/2014/main" id="{7F14F2FD-E048-51EF-F2B2-68763BD4531F}"/>
                </a:ext>
              </a:extLst>
            </p:cNvPr>
            <p:cNvGrpSpPr/>
            <p:nvPr/>
          </p:nvGrpSpPr>
          <p:grpSpPr>
            <a:xfrm>
              <a:off x="3182591" y="1825899"/>
              <a:ext cx="4985534" cy="844910"/>
              <a:chOff x="3152111" y="1672666"/>
              <a:chExt cx="4985534" cy="844910"/>
            </a:xfrm>
          </p:grpSpPr>
          <p:grpSp>
            <p:nvGrpSpPr>
              <p:cNvPr id="21" name="Group 20">
                <a:extLst>
                  <a:ext uri="{FF2B5EF4-FFF2-40B4-BE49-F238E27FC236}">
                    <a16:creationId xmlns:a16="http://schemas.microsoft.com/office/drawing/2014/main" id="{79921197-3042-9A49-DA9D-B9942C1ABD59}"/>
                  </a:ext>
                </a:extLst>
              </p:cNvPr>
              <p:cNvGrpSpPr/>
              <p:nvPr/>
            </p:nvGrpSpPr>
            <p:grpSpPr>
              <a:xfrm>
                <a:off x="3152111" y="1672666"/>
                <a:ext cx="4985534" cy="356617"/>
                <a:chOff x="1017500" y="1752906"/>
                <a:chExt cx="4985534" cy="356617"/>
              </a:xfrm>
            </p:grpSpPr>
            <p:sp>
              <p:nvSpPr>
                <p:cNvPr id="26" name="Rectangle 25">
                  <a:extLst>
                    <a:ext uri="{FF2B5EF4-FFF2-40B4-BE49-F238E27FC236}">
                      <a16:creationId xmlns:a16="http://schemas.microsoft.com/office/drawing/2014/main" id="{DCF2B614-C16E-9F69-730F-E9EB53BFF7CF}"/>
                    </a:ext>
                  </a:extLst>
                </p:cNvPr>
                <p:cNvSpPr/>
                <p:nvPr/>
              </p:nvSpPr>
              <p:spPr>
                <a:xfrm>
                  <a:off x="2523744" y="1752907"/>
                  <a:ext cx="227076" cy="356616"/>
                </a:xfrm>
                <a:prstGeom prst="rect">
                  <a:avLst/>
                </a:prstGeom>
                <a:solidFill>
                  <a:srgbClr val="818689"/>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29" name="Group 28">
                  <a:extLst>
                    <a:ext uri="{FF2B5EF4-FFF2-40B4-BE49-F238E27FC236}">
                      <a16:creationId xmlns:a16="http://schemas.microsoft.com/office/drawing/2014/main" id="{6E76D85C-907F-BF19-BA4C-7220929C15C9}"/>
                    </a:ext>
                  </a:extLst>
                </p:cNvPr>
                <p:cNvGrpSpPr/>
                <p:nvPr/>
              </p:nvGrpSpPr>
              <p:grpSpPr>
                <a:xfrm>
                  <a:off x="1017500" y="1752906"/>
                  <a:ext cx="4985534" cy="356617"/>
                  <a:chOff x="1017500" y="1752906"/>
                  <a:chExt cx="4985534" cy="356617"/>
                </a:xfrm>
              </p:grpSpPr>
              <p:sp>
                <p:nvSpPr>
                  <p:cNvPr id="30" name="Rectangle 29">
                    <a:extLst>
                      <a:ext uri="{FF2B5EF4-FFF2-40B4-BE49-F238E27FC236}">
                        <a16:creationId xmlns:a16="http://schemas.microsoft.com/office/drawing/2014/main" id="{37E773E7-45C5-AC42-7BA2-78DB34C8B1AD}"/>
                      </a:ext>
                    </a:extLst>
                  </p:cNvPr>
                  <p:cNvSpPr/>
                  <p:nvPr/>
                </p:nvSpPr>
                <p:spPr>
                  <a:xfrm>
                    <a:off x="1844040" y="1752907"/>
                    <a:ext cx="685799"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sp>
                <p:nvSpPr>
                  <p:cNvPr id="31" name="Rectangle 30">
                    <a:extLst>
                      <a:ext uri="{FF2B5EF4-FFF2-40B4-BE49-F238E27FC236}">
                        <a16:creationId xmlns:a16="http://schemas.microsoft.com/office/drawing/2014/main" id="{2447D16B-5090-9B74-4E96-4EDB630366EA}"/>
                      </a:ext>
                    </a:extLst>
                  </p:cNvPr>
                  <p:cNvSpPr/>
                  <p:nvPr/>
                </p:nvSpPr>
                <p:spPr>
                  <a:xfrm>
                    <a:off x="1017500" y="1752907"/>
                    <a:ext cx="824790" cy="356616"/>
                  </a:xfrm>
                  <a:prstGeom prst="rect">
                    <a:avLst/>
                  </a:prstGeom>
                  <a:solidFill>
                    <a:srgbClr val="818689"/>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Exon 1</a:t>
                    </a:r>
                  </a:p>
                </p:txBody>
              </p:sp>
              <p:sp>
                <p:nvSpPr>
                  <p:cNvPr id="32" name="Rectangle 31">
                    <a:extLst>
                      <a:ext uri="{FF2B5EF4-FFF2-40B4-BE49-F238E27FC236}">
                        <a16:creationId xmlns:a16="http://schemas.microsoft.com/office/drawing/2014/main" id="{7C48945F-ECC3-48FF-BE82-9F8232B67653}"/>
                      </a:ext>
                    </a:extLst>
                  </p:cNvPr>
                  <p:cNvSpPr/>
                  <p:nvPr/>
                </p:nvSpPr>
                <p:spPr>
                  <a:xfrm>
                    <a:off x="2750819" y="1752907"/>
                    <a:ext cx="533399"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3" name="TextBox 32">
                    <a:extLst>
                      <a:ext uri="{FF2B5EF4-FFF2-40B4-BE49-F238E27FC236}">
                        <a16:creationId xmlns:a16="http://schemas.microsoft.com/office/drawing/2014/main" id="{E85F235E-4BFD-03AA-F171-812636D86A8D}"/>
                      </a:ext>
                    </a:extLst>
                  </p:cNvPr>
                  <p:cNvSpPr txBox="1"/>
                  <p:nvPr/>
                </p:nvSpPr>
                <p:spPr>
                  <a:xfrm>
                    <a:off x="2523744" y="1777326"/>
                    <a:ext cx="760475" cy="307777"/>
                  </a:xfrm>
                  <a:prstGeom prst="rect">
                    <a:avLst/>
                  </a:prstGeom>
                  <a:noFill/>
                </p:spPr>
                <p:txBody>
                  <a:bodyPr wrap="square" rtlCol="0">
                    <a:spAutoFit/>
                  </a:bodyPr>
                  <a:lstStyle/>
                  <a:p>
                    <a:r>
                      <a:rPr lang="en-US" dirty="0">
                        <a:solidFill>
                          <a:schemeClr val="bg1"/>
                        </a:solidFill>
                      </a:rPr>
                      <a:t>Exon 2</a:t>
                    </a:r>
                  </a:p>
                </p:txBody>
              </p:sp>
              <p:sp>
                <p:nvSpPr>
                  <p:cNvPr id="34" name="Rectangle 33">
                    <a:extLst>
                      <a:ext uri="{FF2B5EF4-FFF2-40B4-BE49-F238E27FC236}">
                        <a16:creationId xmlns:a16="http://schemas.microsoft.com/office/drawing/2014/main" id="{BC4B07EA-6EA8-45B0-4533-E7B15A48C4AA}"/>
                      </a:ext>
                    </a:extLst>
                  </p:cNvPr>
                  <p:cNvSpPr/>
                  <p:nvPr/>
                </p:nvSpPr>
                <p:spPr>
                  <a:xfrm>
                    <a:off x="3284219" y="1752906"/>
                    <a:ext cx="640081"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sp>
                <p:nvSpPr>
                  <p:cNvPr id="35" name="Rectangle 34">
                    <a:extLst>
                      <a:ext uri="{FF2B5EF4-FFF2-40B4-BE49-F238E27FC236}">
                        <a16:creationId xmlns:a16="http://schemas.microsoft.com/office/drawing/2014/main" id="{2D397CB9-D9BA-A5CC-C5F4-1691B37ED70A}"/>
                      </a:ext>
                    </a:extLst>
                  </p:cNvPr>
                  <p:cNvSpPr/>
                  <p:nvPr/>
                </p:nvSpPr>
                <p:spPr>
                  <a:xfrm>
                    <a:off x="3924300" y="1752906"/>
                    <a:ext cx="647700"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6" name="TextBox 35">
                    <a:extLst>
                      <a:ext uri="{FF2B5EF4-FFF2-40B4-BE49-F238E27FC236}">
                        <a16:creationId xmlns:a16="http://schemas.microsoft.com/office/drawing/2014/main" id="{6BDB1C24-2072-FBBF-F7DE-30296873A099}"/>
                      </a:ext>
                    </a:extLst>
                  </p:cNvPr>
                  <p:cNvSpPr txBox="1"/>
                  <p:nvPr/>
                </p:nvSpPr>
                <p:spPr>
                  <a:xfrm>
                    <a:off x="3887723" y="1777326"/>
                    <a:ext cx="781812" cy="307777"/>
                  </a:xfrm>
                  <a:prstGeom prst="rect">
                    <a:avLst/>
                  </a:prstGeom>
                  <a:noFill/>
                </p:spPr>
                <p:txBody>
                  <a:bodyPr wrap="square" rtlCol="0">
                    <a:spAutoFit/>
                  </a:bodyPr>
                  <a:lstStyle/>
                  <a:p>
                    <a:r>
                      <a:rPr lang="en-US" dirty="0">
                        <a:solidFill>
                          <a:schemeClr val="bg1"/>
                        </a:solidFill>
                      </a:rPr>
                      <a:t>Exon 3</a:t>
                    </a:r>
                  </a:p>
                </p:txBody>
              </p:sp>
              <p:grpSp>
                <p:nvGrpSpPr>
                  <p:cNvPr id="49" name="Group 48">
                    <a:extLst>
                      <a:ext uri="{FF2B5EF4-FFF2-40B4-BE49-F238E27FC236}">
                        <a16:creationId xmlns:a16="http://schemas.microsoft.com/office/drawing/2014/main" id="{2007F8BB-FB93-C1A7-355A-C3751F0967BD}"/>
                      </a:ext>
                    </a:extLst>
                  </p:cNvPr>
                  <p:cNvGrpSpPr/>
                  <p:nvPr/>
                </p:nvGrpSpPr>
                <p:grpSpPr>
                  <a:xfrm>
                    <a:off x="5236689" y="1752906"/>
                    <a:ext cx="766345" cy="356616"/>
                    <a:chOff x="4108929" y="1755583"/>
                    <a:chExt cx="766345" cy="356616"/>
                  </a:xfrm>
                </p:grpSpPr>
                <p:sp>
                  <p:nvSpPr>
                    <p:cNvPr id="51" name="Rectangle 50">
                      <a:extLst>
                        <a:ext uri="{FF2B5EF4-FFF2-40B4-BE49-F238E27FC236}">
                          <a16:creationId xmlns:a16="http://schemas.microsoft.com/office/drawing/2014/main" id="{A15BE126-AA83-2033-E642-0438721FEBAB}"/>
                        </a:ext>
                      </a:extLst>
                    </p:cNvPr>
                    <p:cNvSpPr/>
                    <p:nvPr/>
                  </p:nvSpPr>
                  <p:spPr>
                    <a:xfrm>
                      <a:off x="4114800" y="1755583"/>
                      <a:ext cx="760474"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2" name="TextBox 51">
                      <a:extLst>
                        <a:ext uri="{FF2B5EF4-FFF2-40B4-BE49-F238E27FC236}">
                          <a16:creationId xmlns:a16="http://schemas.microsoft.com/office/drawing/2014/main" id="{E985B6F2-D24E-CF5F-0464-806D204C1D9F}"/>
                        </a:ext>
                      </a:extLst>
                    </p:cNvPr>
                    <p:cNvSpPr txBox="1"/>
                    <p:nvPr/>
                  </p:nvSpPr>
                  <p:spPr>
                    <a:xfrm>
                      <a:off x="4108929" y="1780002"/>
                      <a:ext cx="760475" cy="307777"/>
                    </a:xfrm>
                    <a:prstGeom prst="rect">
                      <a:avLst/>
                    </a:prstGeom>
                    <a:noFill/>
                  </p:spPr>
                  <p:txBody>
                    <a:bodyPr wrap="square" rtlCol="0">
                      <a:spAutoFit/>
                    </a:bodyPr>
                    <a:lstStyle/>
                    <a:p>
                      <a:r>
                        <a:rPr lang="en-US" dirty="0">
                          <a:solidFill>
                            <a:schemeClr val="bg1"/>
                          </a:solidFill>
                        </a:rPr>
                        <a:t>Exon 4</a:t>
                      </a:r>
                    </a:p>
                  </p:txBody>
                </p:sp>
              </p:grpSp>
              <p:sp>
                <p:nvSpPr>
                  <p:cNvPr id="50" name="Rectangle 49">
                    <a:extLst>
                      <a:ext uri="{FF2B5EF4-FFF2-40B4-BE49-F238E27FC236}">
                        <a16:creationId xmlns:a16="http://schemas.microsoft.com/office/drawing/2014/main" id="{51BEE925-0D78-BF55-EFFD-360A2893443F}"/>
                      </a:ext>
                    </a:extLst>
                  </p:cNvPr>
                  <p:cNvSpPr/>
                  <p:nvPr/>
                </p:nvSpPr>
                <p:spPr>
                  <a:xfrm>
                    <a:off x="4582668" y="1752906"/>
                    <a:ext cx="647700"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grpSp>
          </p:grpSp>
          <p:sp>
            <p:nvSpPr>
              <p:cNvPr id="22" name="Left Brace 21">
                <a:extLst>
                  <a:ext uri="{FF2B5EF4-FFF2-40B4-BE49-F238E27FC236}">
                    <a16:creationId xmlns:a16="http://schemas.microsoft.com/office/drawing/2014/main" id="{C79C60E8-4179-15AB-DD11-E60E9BEE0CBF}"/>
                  </a:ext>
                </a:extLst>
              </p:cNvPr>
              <p:cNvSpPr/>
              <p:nvPr/>
            </p:nvSpPr>
            <p:spPr>
              <a:xfrm rot="16200000">
                <a:off x="3957813" y="1282180"/>
                <a:ext cx="121918" cy="1733320"/>
              </a:xfrm>
              <a:prstGeom prst="leftBrac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60000"/>
                      <a:lumOff val="40000"/>
                    </a:schemeClr>
                  </a:solidFill>
                </a:endParaRPr>
              </a:p>
            </p:txBody>
          </p:sp>
          <p:sp>
            <p:nvSpPr>
              <p:cNvPr id="23" name="TextBox 22">
                <a:extLst>
                  <a:ext uri="{FF2B5EF4-FFF2-40B4-BE49-F238E27FC236}">
                    <a16:creationId xmlns:a16="http://schemas.microsoft.com/office/drawing/2014/main" id="{D6BD1F52-7ADA-6FE2-A13C-DD588DED2BDA}"/>
                  </a:ext>
                </a:extLst>
              </p:cNvPr>
              <p:cNvSpPr txBox="1"/>
              <p:nvPr/>
            </p:nvSpPr>
            <p:spPr>
              <a:xfrm>
                <a:off x="3647516" y="2209799"/>
                <a:ext cx="742511" cy="307777"/>
              </a:xfrm>
              <a:prstGeom prst="rect">
                <a:avLst/>
              </a:prstGeom>
              <a:noFill/>
            </p:spPr>
            <p:txBody>
              <a:bodyPr wrap="none" rtlCol="0">
                <a:spAutoFit/>
              </a:bodyPr>
              <a:lstStyle/>
              <a:p>
                <a:r>
                  <a:rPr lang="en-US" dirty="0">
                    <a:solidFill>
                      <a:schemeClr val="accent1">
                        <a:lumMod val="60000"/>
                        <a:lumOff val="40000"/>
                      </a:schemeClr>
                    </a:solidFill>
                  </a:rPr>
                  <a:t>5’ UTR</a:t>
                </a:r>
              </a:p>
            </p:txBody>
          </p:sp>
          <p:sp>
            <p:nvSpPr>
              <p:cNvPr id="24" name="Left Brace 23">
                <a:extLst>
                  <a:ext uri="{FF2B5EF4-FFF2-40B4-BE49-F238E27FC236}">
                    <a16:creationId xmlns:a16="http://schemas.microsoft.com/office/drawing/2014/main" id="{EB72F187-5141-9BA3-B81F-AFE275C4D944}"/>
                  </a:ext>
                </a:extLst>
              </p:cNvPr>
              <p:cNvSpPr/>
              <p:nvPr/>
            </p:nvSpPr>
            <p:spPr>
              <a:xfrm rot="16200000">
                <a:off x="6463041" y="525511"/>
                <a:ext cx="106367" cy="3231105"/>
              </a:xfrm>
              <a:prstGeom prst="leftBrace">
                <a:avLst/>
              </a:prstGeom>
              <a:ln w="19050">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dirty="0">
                  <a:solidFill>
                    <a:schemeClr val="accent4">
                      <a:lumMod val="60000"/>
                      <a:lumOff val="40000"/>
                    </a:schemeClr>
                  </a:solidFill>
                </a:endParaRPr>
              </a:p>
            </p:txBody>
          </p:sp>
          <p:sp>
            <p:nvSpPr>
              <p:cNvPr id="25" name="TextBox 24">
                <a:extLst>
                  <a:ext uri="{FF2B5EF4-FFF2-40B4-BE49-F238E27FC236}">
                    <a16:creationId xmlns:a16="http://schemas.microsoft.com/office/drawing/2014/main" id="{7C87CAFC-30E5-7A75-0F17-F2FF7D1B0D71}"/>
                  </a:ext>
                </a:extLst>
              </p:cNvPr>
              <p:cNvSpPr txBox="1"/>
              <p:nvPr/>
            </p:nvSpPr>
            <p:spPr>
              <a:xfrm>
                <a:off x="6233935" y="2209799"/>
                <a:ext cx="564578" cy="307777"/>
              </a:xfrm>
              <a:prstGeom prst="rect">
                <a:avLst/>
              </a:prstGeom>
              <a:noFill/>
            </p:spPr>
            <p:txBody>
              <a:bodyPr wrap="none" rtlCol="0">
                <a:spAutoFit/>
              </a:bodyPr>
              <a:lstStyle/>
              <a:p>
                <a:r>
                  <a:rPr lang="en-US" dirty="0">
                    <a:solidFill>
                      <a:schemeClr val="accent4">
                        <a:lumMod val="60000"/>
                        <a:lumOff val="40000"/>
                      </a:schemeClr>
                    </a:solidFill>
                  </a:rPr>
                  <a:t>CDS</a:t>
                </a:r>
              </a:p>
            </p:txBody>
          </p:sp>
        </p:grpSp>
        <p:sp>
          <p:nvSpPr>
            <p:cNvPr id="20" name="Rectangle 19">
              <a:extLst>
                <a:ext uri="{FF2B5EF4-FFF2-40B4-BE49-F238E27FC236}">
                  <a16:creationId xmlns:a16="http://schemas.microsoft.com/office/drawing/2014/main" id="{AB1D0A67-F4BB-7D8A-D9AC-62C3DE04A2B6}"/>
                </a:ext>
              </a:extLst>
            </p:cNvPr>
            <p:cNvSpPr/>
            <p:nvPr/>
          </p:nvSpPr>
          <p:spPr>
            <a:xfrm>
              <a:off x="2247900" y="1825899"/>
              <a:ext cx="929356" cy="356616"/>
            </a:xfrm>
            <a:prstGeom prst="rect">
              <a:avLst/>
            </a:prstGeom>
            <a:solidFill>
              <a:schemeClr val="accent3">
                <a:lumMod val="60000"/>
                <a:lumOff val="40000"/>
              </a:schemeClr>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Promoter</a:t>
              </a:r>
            </a:p>
          </p:txBody>
        </p:sp>
      </p:grpSp>
      <p:sp>
        <p:nvSpPr>
          <p:cNvPr id="53" name="Multiply 52">
            <a:extLst>
              <a:ext uri="{FF2B5EF4-FFF2-40B4-BE49-F238E27FC236}">
                <a16:creationId xmlns:a16="http://schemas.microsoft.com/office/drawing/2014/main" id="{9D01FF7C-8814-015E-07DE-ADB30B8563F8}"/>
              </a:ext>
            </a:extLst>
          </p:cNvPr>
          <p:cNvSpPr/>
          <p:nvPr/>
        </p:nvSpPr>
        <p:spPr>
          <a:xfrm>
            <a:off x="6194205" y="502260"/>
            <a:ext cx="909624" cy="332196"/>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960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3BE87-6404-2098-5A4D-2A15D6DF64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6B7E6C-007A-493B-057F-3AFF6FF4686B}"/>
              </a:ext>
            </a:extLst>
          </p:cNvPr>
          <p:cNvSpPr>
            <a:spLocks noGrp="1"/>
          </p:cNvSpPr>
          <p:nvPr>
            <p:ph type="ctrTitle"/>
          </p:nvPr>
        </p:nvSpPr>
        <p:spPr/>
        <p:txBody>
          <a:bodyPr>
            <a:noAutofit/>
          </a:bodyPr>
          <a:lstStyle/>
          <a:p>
            <a:r>
              <a:rPr lang="en-US" sz="2800" dirty="0"/>
              <a:t>Our deletion class of interest</a:t>
            </a:r>
          </a:p>
        </p:txBody>
      </p:sp>
      <p:grpSp>
        <p:nvGrpSpPr>
          <p:cNvPr id="100" name="Group 99">
            <a:extLst>
              <a:ext uri="{FF2B5EF4-FFF2-40B4-BE49-F238E27FC236}">
                <a16:creationId xmlns:a16="http://schemas.microsoft.com/office/drawing/2014/main" id="{4AF7F882-56B2-B5E1-FD42-28A95D8F3A65}"/>
              </a:ext>
            </a:extLst>
          </p:cNvPr>
          <p:cNvGrpSpPr/>
          <p:nvPr/>
        </p:nvGrpSpPr>
        <p:grpSpPr>
          <a:xfrm>
            <a:off x="1611887" y="2801985"/>
            <a:ext cx="5920225" cy="844910"/>
            <a:chOff x="2247900" y="1825899"/>
            <a:chExt cx="5920225" cy="844910"/>
          </a:xfrm>
        </p:grpSpPr>
        <p:grpSp>
          <p:nvGrpSpPr>
            <p:cNvPr id="89" name="Group 88">
              <a:extLst>
                <a:ext uri="{FF2B5EF4-FFF2-40B4-BE49-F238E27FC236}">
                  <a16:creationId xmlns:a16="http://schemas.microsoft.com/office/drawing/2014/main" id="{50A9A81E-3BB1-11C0-771B-60D7553A9533}"/>
                </a:ext>
              </a:extLst>
            </p:cNvPr>
            <p:cNvGrpSpPr/>
            <p:nvPr/>
          </p:nvGrpSpPr>
          <p:grpSpPr>
            <a:xfrm>
              <a:off x="3182591" y="1825899"/>
              <a:ext cx="4985534" cy="844910"/>
              <a:chOff x="3152111" y="1672666"/>
              <a:chExt cx="4985534" cy="844910"/>
            </a:xfrm>
          </p:grpSpPr>
          <p:grpSp>
            <p:nvGrpSpPr>
              <p:cNvPr id="84" name="Group 83">
                <a:extLst>
                  <a:ext uri="{FF2B5EF4-FFF2-40B4-BE49-F238E27FC236}">
                    <a16:creationId xmlns:a16="http://schemas.microsoft.com/office/drawing/2014/main" id="{523D4237-BF5D-BE67-84B6-9ED2205836AE}"/>
                  </a:ext>
                </a:extLst>
              </p:cNvPr>
              <p:cNvGrpSpPr/>
              <p:nvPr/>
            </p:nvGrpSpPr>
            <p:grpSpPr>
              <a:xfrm>
                <a:off x="3152111" y="1672666"/>
                <a:ext cx="4985534" cy="356617"/>
                <a:chOff x="1017500" y="1752906"/>
                <a:chExt cx="4985534" cy="356617"/>
              </a:xfrm>
            </p:grpSpPr>
            <p:sp>
              <p:nvSpPr>
                <p:cNvPr id="67" name="Rectangle 66">
                  <a:extLst>
                    <a:ext uri="{FF2B5EF4-FFF2-40B4-BE49-F238E27FC236}">
                      <a16:creationId xmlns:a16="http://schemas.microsoft.com/office/drawing/2014/main" id="{888CE7F8-01DF-4F02-E6C6-059724B9C46C}"/>
                    </a:ext>
                  </a:extLst>
                </p:cNvPr>
                <p:cNvSpPr/>
                <p:nvPr/>
              </p:nvSpPr>
              <p:spPr>
                <a:xfrm>
                  <a:off x="2523744" y="1752907"/>
                  <a:ext cx="227076" cy="356616"/>
                </a:xfrm>
                <a:prstGeom prst="rect">
                  <a:avLst/>
                </a:prstGeom>
                <a:solidFill>
                  <a:srgbClr val="818689"/>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3" name="Group 82">
                  <a:extLst>
                    <a:ext uri="{FF2B5EF4-FFF2-40B4-BE49-F238E27FC236}">
                      <a16:creationId xmlns:a16="http://schemas.microsoft.com/office/drawing/2014/main" id="{66F3AA52-59D9-2938-746A-EFD5F07C27EA}"/>
                    </a:ext>
                  </a:extLst>
                </p:cNvPr>
                <p:cNvGrpSpPr/>
                <p:nvPr/>
              </p:nvGrpSpPr>
              <p:grpSpPr>
                <a:xfrm>
                  <a:off x="1017500" y="1752906"/>
                  <a:ext cx="4985534" cy="356617"/>
                  <a:chOff x="1017500" y="1752906"/>
                  <a:chExt cx="4985534" cy="356617"/>
                </a:xfrm>
              </p:grpSpPr>
              <p:sp>
                <p:nvSpPr>
                  <p:cNvPr id="65" name="Rectangle 64">
                    <a:extLst>
                      <a:ext uri="{FF2B5EF4-FFF2-40B4-BE49-F238E27FC236}">
                        <a16:creationId xmlns:a16="http://schemas.microsoft.com/office/drawing/2014/main" id="{1741868E-B34E-E41A-5235-04086A2094A3}"/>
                      </a:ext>
                    </a:extLst>
                  </p:cNvPr>
                  <p:cNvSpPr/>
                  <p:nvPr/>
                </p:nvSpPr>
                <p:spPr>
                  <a:xfrm>
                    <a:off x="1844040" y="1752907"/>
                    <a:ext cx="685799"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sp>
                <p:nvSpPr>
                  <p:cNvPr id="66" name="Rectangle 65">
                    <a:extLst>
                      <a:ext uri="{FF2B5EF4-FFF2-40B4-BE49-F238E27FC236}">
                        <a16:creationId xmlns:a16="http://schemas.microsoft.com/office/drawing/2014/main" id="{21A5786C-DAB6-60B5-3113-B4FEC5B53D34}"/>
                      </a:ext>
                    </a:extLst>
                  </p:cNvPr>
                  <p:cNvSpPr/>
                  <p:nvPr/>
                </p:nvSpPr>
                <p:spPr>
                  <a:xfrm>
                    <a:off x="1017500" y="1752907"/>
                    <a:ext cx="824790" cy="356616"/>
                  </a:xfrm>
                  <a:prstGeom prst="rect">
                    <a:avLst/>
                  </a:prstGeom>
                  <a:solidFill>
                    <a:srgbClr val="818689"/>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Exon 1</a:t>
                    </a:r>
                  </a:p>
                </p:txBody>
              </p:sp>
              <p:sp>
                <p:nvSpPr>
                  <p:cNvPr id="68" name="Rectangle 67">
                    <a:extLst>
                      <a:ext uri="{FF2B5EF4-FFF2-40B4-BE49-F238E27FC236}">
                        <a16:creationId xmlns:a16="http://schemas.microsoft.com/office/drawing/2014/main" id="{7119A14A-73D6-5CB3-0D11-98B2C8184DF9}"/>
                      </a:ext>
                    </a:extLst>
                  </p:cNvPr>
                  <p:cNvSpPr/>
                  <p:nvPr/>
                </p:nvSpPr>
                <p:spPr>
                  <a:xfrm>
                    <a:off x="2750819" y="1752907"/>
                    <a:ext cx="533399"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TextBox 70">
                    <a:extLst>
                      <a:ext uri="{FF2B5EF4-FFF2-40B4-BE49-F238E27FC236}">
                        <a16:creationId xmlns:a16="http://schemas.microsoft.com/office/drawing/2014/main" id="{A9D4E17B-14C0-7554-6302-E5A68B4AAB72}"/>
                      </a:ext>
                    </a:extLst>
                  </p:cNvPr>
                  <p:cNvSpPr txBox="1"/>
                  <p:nvPr/>
                </p:nvSpPr>
                <p:spPr>
                  <a:xfrm>
                    <a:off x="2523744" y="1777326"/>
                    <a:ext cx="760475" cy="307777"/>
                  </a:xfrm>
                  <a:prstGeom prst="rect">
                    <a:avLst/>
                  </a:prstGeom>
                  <a:noFill/>
                </p:spPr>
                <p:txBody>
                  <a:bodyPr wrap="square" rtlCol="0">
                    <a:spAutoFit/>
                  </a:bodyPr>
                  <a:lstStyle/>
                  <a:p>
                    <a:r>
                      <a:rPr lang="en-US" dirty="0">
                        <a:solidFill>
                          <a:schemeClr val="bg1"/>
                        </a:solidFill>
                      </a:rPr>
                      <a:t>Exon 2</a:t>
                    </a:r>
                  </a:p>
                </p:txBody>
              </p:sp>
              <p:sp>
                <p:nvSpPr>
                  <p:cNvPr id="72" name="Rectangle 71">
                    <a:extLst>
                      <a:ext uri="{FF2B5EF4-FFF2-40B4-BE49-F238E27FC236}">
                        <a16:creationId xmlns:a16="http://schemas.microsoft.com/office/drawing/2014/main" id="{BD3C441A-ADDD-7C9E-5149-F1F80CB2A7FB}"/>
                      </a:ext>
                    </a:extLst>
                  </p:cNvPr>
                  <p:cNvSpPr/>
                  <p:nvPr/>
                </p:nvSpPr>
                <p:spPr>
                  <a:xfrm>
                    <a:off x="3284219" y="1752906"/>
                    <a:ext cx="640081"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sp>
                <p:nvSpPr>
                  <p:cNvPr id="74" name="Rectangle 73">
                    <a:extLst>
                      <a:ext uri="{FF2B5EF4-FFF2-40B4-BE49-F238E27FC236}">
                        <a16:creationId xmlns:a16="http://schemas.microsoft.com/office/drawing/2014/main" id="{37583366-3514-2D69-D618-F538567970E3}"/>
                      </a:ext>
                    </a:extLst>
                  </p:cNvPr>
                  <p:cNvSpPr/>
                  <p:nvPr/>
                </p:nvSpPr>
                <p:spPr>
                  <a:xfrm>
                    <a:off x="3924300" y="1752906"/>
                    <a:ext cx="647700"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5" name="TextBox 74">
                    <a:extLst>
                      <a:ext uri="{FF2B5EF4-FFF2-40B4-BE49-F238E27FC236}">
                        <a16:creationId xmlns:a16="http://schemas.microsoft.com/office/drawing/2014/main" id="{5182EC43-4AD4-A7A7-CF4B-211D206AE0B9}"/>
                      </a:ext>
                    </a:extLst>
                  </p:cNvPr>
                  <p:cNvSpPr txBox="1"/>
                  <p:nvPr/>
                </p:nvSpPr>
                <p:spPr>
                  <a:xfrm>
                    <a:off x="3887723" y="1777326"/>
                    <a:ext cx="781812" cy="307777"/>
                  </a:xfrm>
                  <a:prstGeom prst="rect">
                    <a:avLst/>
                  </a:prstGeom>
                  <a:noFill/>
                </p:spPr>
                <p:txBody>
                  <a:bodyPr wrap="square" rtlCol="0">
                    <a:spAutoFit/>
                  </a:bodyPr>
                  <a:lstStyle/>
                  <a:p>
                    <a:r>
                      <a:rPr lang="en-US" dirty="0">
                        <a:solidFill>
                          <a:schemeClr val="bg1"/>
                        </a:solidFill>
                      </a:rPr>
                      <a:t>Exon 3</a:t>
                    </a:r>
                  </a:p>
                </p:txBody>
              </p:sp>
              <p:grpSp>
                <p:nvGrpSpPr>
                  <p:cNvPr id="81" name="Group 80">
                    <a:extLst>
                      <a:ext uri="{FF2B5EF4-FFF2-40B4-BE49-F238E27FC236}">
                        <a16:creationId xmlns:a16="http://schemas.microsoft.com/office/drawing/2014/main" id="{73A74BD7-1FFA-39BA-3042-A28BD0E31850}"/>
                      </a:ext>
                    </a:extLst>
                  </p:cNvPr>
                  <p:cNvGrpSpPr/>
                  <p:nvPr/>
                </p:nvGrpSpPr>
                <p:grpSpPr>
                  <a:xfrm>
                    <a:off x="5236689" y="1752906"/>
                    <a:ext cx="766345" cy="356616"/>
                    <a:chOff x="4108929" y="1755583"/>
                    <a:chExt cx="766345" cy="356616"/>
                  </a:xfrm>
                </p:grpSpPr>
                <p:sp>
                  <p:nvSpPr>
                    <p:cNvPr id="77" name="Rectangle 76">
                      <a:extLst>
                        <a:ext uri="{FF2B5EF4-FFF2-40B4-BE49-F238E27FC236}">
                          <a16:creationId xmlns:a16="http://schemas.microsoft.com/office/drawing/2014/main" id="{46F12D30-05C8-9C69-DAAA-5F7C01436680}"/>
                        </a:ext>
                      </a:extLst>
                    </p:cNvPr>
                    <p:cNvSpPr/>
                    <p:nvPr/>
                  </p:nvSpPr>
                  <p:spPr>
                    <a:xfrm>
                      <a:off x="4114800" y="1755583"/>
                      <a:ext cx="760474"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9" name="TextBox 78">
                      <a:extLst>
                        <a:ext uri="{FF2B5EF4-FFF2-40B4-BE49-F238E27FC236}">
                          <a16:creationId xmlns:a16="http://schemas.microsoft.com/office/drawing/2014/main" id="{A2DF0F91-0124-E21C-179B-066889F7B005}"/>
                        </a:ext>
                      </a:extLst>
                    </p:cNvPr>
                    <p:cNvSpPr txBox="1"/>
                    <p:nvPr/>
                  </p:nvSpPr>
                  <p:spPr>
                    <a:xfrm>
                      <a:off x="4108929" y="1780002"/>
                      <a:ext cx="760475" cy="307777"/>
                    </a:xfrm>
                    <a:prstGeom prst="rect">
                      <a:avLst/>
                    </a:prstGeom>
                    <a:noFill/>
                  </p:spPr>
                  <p:txBody>
                    <a:bodyPr wrap="square" rtlCol="0">
                      <a:spAutoFit/>
                    </a:bodyPr>
                    <a:lstStyle/>
                    <a:p>
                      <a:r>
                        <a:rPr lang="en-US" dirty="0">
                          <a:solidFill>
                            <a:schemeClr val="bg1"/>
                          </a:solidFill>
                        </a:rPr>
                        <a:t>Exon 4</a:t>
                      </a:r>
                    </a:p>
                  </p:txBody>
                </p:sp>
              </p:grpSp>
              <p:sp>
                <p:nvSpPr>
                  <p:cNvPr id="82" name="Rectangle 81">
                    <a:extLst>
                      <a:ext uri="{FF2B5EF4-FFF2-40B4-BE49-F238E27FC236}">
                        <a16:creationId xmlns:a16="http://schemas.microsoft.com/office/drawing/2014/main" id="{F9704719-E040-7CFD-075E-2D79DAD4FC76}"/>
                      </a:ext>
                    </a:extLst>
                  </p:cNvPr>
                  <p:cNvSpPr/>
                  <p:nvPr/>
                </p:nvSpPr>
                <p:spPr>
                  <a:xfrm>
                    <a:off x="4582668" y="1752906"/>
                    <a:ext cx="647700"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grpSp>
          </p:grpSp>
          <p:sp>
            <p:nvSpPr>
              <p:cNvPr id="85" name="Left Brace 84">
                <a:extLst>
                  <a:ext uri="{FF2B5EF4-FFF2-40B4-BE49-F238E27FC236}">
                    <a16:creationId xmlns:a16="http://schemas.microsoft.com/office/drawing/2014/main" id="{C489DD00-F97A-7924-0AC9-6BFEDA895AAD}"/>
                  </a:ext>
                </a:extLst>
              </p:cNvPr>
              <p:cNvSpPr/>
              <p:nvPr/>
            </p:nvSpPr>
            <p:spPr>
              <a:xfrm rot="16200000">
                <a:off x="3957813" y="1282180"/>
                <a:ext cx="121918" cy="1733320"/>
              </a:xfrm>
              <a:prstGeom prst="leftBrac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60000"/>
                      <a:lumOff val="40000"/>
                    </a:schemeClr>
                  </a:solidFill>
                </a:endParaRPr>
              </a:p>
            </p:txBody>
          </p:sp>
          <p:sp>
            <p:nvSpPr>
              <p:cNvPr id="86" name="TextBox 85">
                <a:extLst>
                  <a:ext uri="{FF2B5EF4-FFF2-40B4-BE49-F238E27FC236}">
                    <a16:creationId xmlns:a16="http://schemas.microsoft.com/office/drawing/2014/main" id="{A4684531-F8FA-BDFA-8EA3-6D31C92EE090}"/>
                  </a:ext>
                </a:extLst>
              </p:cNvPr>
              <p:cNvSpPr txBox="1"/>
              <p:nvPr/>
            </p:nvSpPr>
            <p:spPr>
              <a:xfrm>
                <a:off x="3647516" y="2209799"/>
                <a:ext cx="742511" cy="307777"/>
              </a:xfrm>
              <a:prstGeom prst="rect">
                <a:avLst/>
              </a:prstGeom>
              <a:noFill/>
            </p:spPr>
            <p:txBody>
              <a:bodyPr wrap="none" rtlCol="0">
                <a:spAutoFit/>
              </a:bodyPr>
              <a:lstStyle/>
              <a:p>
                <a:r>
                  <a:rPr lang="en-US" dirty="0">
                    <a:solidFill>
                      <a:schemeClr val="accent1">
                        <a:lumMod val="60000"/>
                        <a:lumOff val="40000"/>
                      </a:schemeClr>
                    </a:solidFill>
                  </a:rPr>
                  <a:t>5’ UTR</a:t>
                </a:r>
              </a:p>
            </p:txBody>
          </p:sp>
          <p:sp>
            <p:nvSpPr>
              <p:cNvPr id="87" name="Left Brace 86">
                <a:extLst>
                  <a:ext uri="{FF2B5EF4-FFF2-40B4-BE49-F238E27FC236}">
                    <a16:creationId xmlns:a16="http://schemas.microsoft.com/office/drawing/2014/main" id="{03E669D9-CC0D-A4C8-AE2C-66337ED75248}"/>
                  </a:ext>
                </a:extLst>
              </p:cNvPr>
              <p:cNvSpPr/>
              <p:nvPr/>
            </p:nvSpPr>
            <p:spPr>
              <a:xfrm rot="16200000">
                <a:off x="6463041" y="525511"/>
                <a:ext cx="106367" cy="3231105"/>
              </a:xfrm>
              <a:prstGeom prst="leftBrace">
                <a:avLst/>
              </a:prstGeom>
              <a:ln w="19050">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dirty="0">
                  <a:solidFill>
                    <a:schemeClr val="accent4">
                      <a:lumMod val="60000"/>
                      <a:lumOff val="40000"/>
                    </a:schemeClr>
                  </a:solidFill>
                </a:endParaRPr>
              </a:p>
            </p:txBody>
          </p:sp>
          <p:sp>
            <p:nvSpPr>
              <p:cNvPr id="88" name="TextBox 87">
                <a:extLst>
                  <a:ext uri="{FF2B5EF4-FFF2-40B4-BE49-F238E27FC236}">
                    <a16:creationId xmlns:a16="http://schemas.microsoft.com/office/drawing/2014/main" id="{55431DD3-2964-ED6A-13EA-A535252F5EDC}"/>
                  </a:ext>
                </a:extLst>
              </p:cNvPr>
              <p:cNvSpPr txBox="1"/>
              <p:nvPr/>
            </p:nvSpPr>
            <p:spPr>
              <a:xfrm>
                <a:off x="6233935" y="2209799"/>
                <a:ext cx="564578" cy="307777"/>
              </a:xfrm>
              <a:prstGeom prst="rect">
                <a:avLst/>
              </a:prstGeom>
              <a:noFill/>
            </p:spPr>
            <p:txBody>
              <a:bodyPr wrap="none" rtlCol="0">
                <a:spAutoFit/>
              </a:bodyPr>
              <a:lstStyle/>
              <a:p>
                <a:r>
                  <a:rPr lang="en-US" dirty="0">
                    <a:solidFill>
                      <a:schemeClr val="accent4">
                        <a:lumMod val="60000"/>
                        <a:lumOff val="40000"/>
                      </a:schemeClr>
                    </a:solidFill>
                  </a:rPr>
                  <a:t>CDS</a:t>
                </a:r>
              </a:p>
            </p:txBody>
          </p:sp>
        </p:grpSp>
        <p:sp>
          <p:nvSpPr>
            <p:cNvPr id="99" name="Rectangle 98">
              <a:extLst>
                <a:ext uri="{FF2B5EF4-FFF2-40B4-BE49-F238E27FC236}">
                  <a16:creationId xmlns:a16="http://schemas.microsoft.com/office/drawing/2014/main" id="{50C25E15-FC5E-9E68-E7BA-769033974BA0}"/>
                </a:ext>
              </a:extLst>
            </p:cNvPr>
            <p:cNvSpPr/>
            <p:nvPr/>
          </p:nvSpPr>
          <p:spPr>
            <a:xfrm>
              <a:off x="2247900" y="1825899"/>
              <a:ext cx="929356" cy="356616"/>
            </a:xfrm>
            <a:prstGeom prst="rect">
              <a:avLst/>
            </a:prstGeom>
            <a:solidFill>
              <a:schemeClr val="accent3">
                <a:lumMod val="60000"/>
                <a:lumOff val="40000"/>
              </a:schemeClr>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Promoter</a:t>
              </a:r>
            </a:p>
          </p:txBody>
        </p:sp>
      </p:grpSp>
      <p:sp>
        <p:nvSpPr>
          <p:cNvPr id="3" name="Multiply 2">
            <a:extLst>
              <a:ext uri="{FF2B5EF4-FFF2-40B4-BE49-F238E27FC236}">
                <a16:creationId xmlns:a16="http://schemas.microsoft.com/office/drawing/2014/main" id="{4ABBCA75-B90E-B236-D4D2-F598958C27B3}"/>
              </a:ext>
            </a:extLst>
          </p:cNvPr>
          <p:cNvSpPr/>
          <p:nvPr/>
        </p:nvSpPr>
        <p:spPr>
          <a:xfrm>
            <a:off x="1522725" y="2814196"/>
            <a:ext cx="1143509" cy="332196"/>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7D9800F-8B24-9D99-63E3-51D3AD93CBA0}"/>
              </a:ext>
            </a:extLst>
          </p:cNvPr>
          <p:cNvSpPr txBox="1"/>
          <p:nvPr/>
        </p:nvSpPr>
        <p:spPr>
          <a:xfrm>
            <a:off x="3827765" y="1925419"/>
            <a:ext cx="1210589" cy="646331"/>
          </a:xfrm>
          <a:prstGeom prst="rect">
            <a:avLst/>
          </a:prstGeom>
          <a:noFill/>
        </p:spPr>
        <p:txBody>
          <a:bodyPr wrap="none" rtlCol="0">
            <a:spAutoFit/>
          </a:bodyPr>
          <a:lstStyle/>
          <a:p>
            <a:pPr algn="ctr"/>
            <a:r>
              <a:rPr lang="en-US" sz="1800" b="1" dirty="0">
                <a:solidFill>
                  <a:srgbClr val="FF0000"/>
                </a:solidFill>
              </a:rPr>
              <a:t>Promoter</a:t>
            </a:r>
          </a:p>
          <a:p>
            <a:pPr algn="ctr"/>
            <a:r>
              <a:rPr lang="en-US" sz="1800" b="1" dirty="0">
                <a:solidFill>
                  <a:srgbClr val="FF0000"/>
                </a:solidFill>
              </a:rPr>
              <a:t>Deletion</a:t>
            </a:r>
          </a:p>
        </p:txBody>
      </p:sp>
    </p:spTree>
    <p:extLst>
      <p:ext uri="{BB962C8B-B14F-4D97-AF65-F5344CB8AC3E}">
        <p14:creationId xmlns:p14="http://schemas.microsoft.com/office/powerpoint/2010/main" val="535351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47" name="Picture 46" descr="A graph showing the number of gene sets&#10;&#10;Description automatically generated with medium confidence">
            <a:extLst>
              <a:ext uri="{FF2B5EF4-FFF2-40B4-BE49-F238E27FC236}">
                <a16:creationId xmlns:a16="http://schemas.microsoft.com/office/drawing/2014/main" id="{8F169B64-7F33-BB85-891D-202A37F6A5CB}"/>
              </a:ext>
            </a:extLst>
          </p:cNvPr>
          <p:cNvPicPr>
            <a:picLocks noChangeAspect="1"/>
          </p:cNvPicPr>
          <p:nvPr/>
        </p:nvPicPr>
        <p:blipFill>
          <a:blip r:embed="rId3"/>
          <a:srcRect l="65180" t="39607" r="2186" b="44510"/>
          <a:stretch/>
        </p:blipFill>
        <p:spPr>
          <a:xfrm>
            <a:off x="4304970" y="4338556"/>
            <a:ext cx="2798859" cy="804944"/>
          </a:xfrm>
          <a:prstGeom prst="rect">
            <a:avLst/>
          </a:prstGeom>
        </p:spPr>
      </p:pic>
      <p:grpSp>
        <p:nvGrpSpPr>
          <p:cNvPr id="18" name="Group 17">
            <a:extLst>
              <a:ext uri="{FF2B5EF4-FFF2-40B4-BE49-F238E27FC236}">
                <a16:creationId xmlns:a16="http://schemas.microsoft.com/office/drawing/2014/main" id="{E067C6C0-6C83-C523-70B9-4F89B3A687AE}"/>
              </a:ext>
            </a:extLst>
          </p:cNvPr>
          <p:cNvGrpSpPr/>
          <p:nvPr/>
        </p:nvGrpSpPr>
        <p:grpSpPr>
          <a:xfrm>
            <a:off x="3288878" y="1747316"/>
            <a:ext cx="5771391" cy="2677513"/>
            <a:chOff x="3288878" y="1747316"/>
            <a:chExt cx="5771391" cy="2677513"/>
          </a:xfrm>
        </p:grpSpPr>
        <p:grpSp>
          <p:nvGrpSpPr>
            <p:cNvPr id="21" name="Group 20">
              <a:extLst>
                <a:ext uri="{FF2B5EF4-FFF2-40B4-BE49-F238E27FC236}">
                  <a16:creationId xmlns:a16="http://schemas.microsoft.com/office/drawing/2014/main" id="{C23D3016-9405-9EDC-0BA8-160FA5A6FDA3}"/>
                </a:ext>
              </a:extLst>
            </p:cNvPr>
            <p:cNvGrpSpPr/>
            <p:nvPr/>
          </p:nvGrpSpPr>
          <p:grpSpPr>
            <a:xfrm>
              <a:off x="4209323" y="1747316"/>
              <a:ext cx="4850946" cy="2677513"/>
              <a:chOff x="4209323" y="1747316"/>
              <a:chExt cx="4850946" cy="2677513"/>
            </a:xfrm>
          </p:grpSpPr>
          <p:grpSp>
            <p:nvGrpSpPr>
              <p:cNvPr id="25" name="Group 24">
                <a:extLst>
                  <a:ext uri="{FF2B5EF4-FFF2-40B4-BE49-F238E27FC236}">
                    <a16:creationId xmlns:a16="http://schemas.microsoft.com/office/drawing/2014/main" id="{1F14001F-1FDC-9656-B28E-604DEF77DBED}"/>
                  </a:ext>
                </a:extLst>
              </p:cNvPr>
              <p:cNvGrpSpPr/>
              <p:nvPr/>
            </p:nvGrpSpPr>
            <p:grpSpPr>
              <a:xfrm>
                <a:off x="4209323" y="2144528"/>
                <a:ext cx="4850946" cy="2280301"/>
                <a:chOff x="4209323" y="2153320"/>
                <a:chExt cx="4850946" cy="2280301"/>
              </a:xfrm>
            </p:grpSpPr>
            <p:grpSp>
              <p:nvGrpSpPr>
                <p:cNvPr id="27" name="Group 26">
                  <a:extLst>
                    <a:ext uri="{FF2B5EF4-FFF2-40B4-BE49-F238E27FC236}">
                      <a16:creationId xmlns:a16="http://schemas.microsoft.com/office/drawing/2014/main" id="{F0268904-DD92-25AE-1C87-49DD422130DD}"/>
                    </a:ext>
                  </a:extLst>
                </p:cNvPr>
                <p:cNvGrpSpPr/>
                <p:nvPr/>
              </p:nvGrpSpPr>
              <p:grpSpPr>
                <a:xfrm>
                  <a:off x="4209323" y="2153320"/>
                  <a:ext cx="4850946" cy="2067588"/>
                  <a:chOff x="3071435" y="3075911"/>
                  <a:chExt cx="4850946" cy="2067588"/>
                </a:xfrm>
              </p:grpSpPr>
              <p:pic>
                <p:nvPicPr>
                  <p:cNvPr id="29" name="Picture 28" descr="A graph of a gene set&#10;&#10;Description automatically generated with medium confidence">
                    <a:extLst>
                      <a:ext uri="{FF2B5EF4-FFF2-40B4-BE49-F238E27FC236}">
                        <a16:creationId xmlns:a16="http://schemas.microsoft.com/office/drawing/2014/main" id="{503E278D-23AA-C65E-6C59-30F8704B3942}"/>
                      </a:ext>
                    </a:extLst>
                  </p:cNvPr>
                  <p:cNvPicPr>
                    <a:picLocks noChangeAspect="1"/>
                  </p:cNvPicPr>
                  <p:nvPr/>
                </p:nvPicPr>
                <p:blipFill>
                  <a:blip r:embed="rId4"/>
                  <a:srcRect t="50861" r="37457" b="30627"/>
                  <a:stretch/>
                </p:blipFill>
                <p:spPr>
                  <a:xfrm>
                    <a:off x="3071435" y="3075911"/>
                    <a:ext cx="4850946" cy="1696917"/>
                  </a:xfrm>
                  <a:prstGeom prst="rect">
                    <a:avLst/>
                  </a:prstGeom>
                </p:spPr>
              </p:pic>
              <p:pic>
                <p:nvPicPr>
                  <p:cNvPr id="33" name="Picture 32" descr="A graph of a gene set&#10;&#10;Description automatically generated with medium confidence">
                    <a:extLst>
                      <a:ext uri="{FF2B5EF4-FFF2-40B4-BE49-F238E27FC236}">
                        <a16:creationId xmlns:a16="http://schemas.microsoft.com/office/drawing/2014/main" id="{00B2EB8D-634E-F36A-1B02-6D6D70DF284D}"/>
                      </a:ext>
                    </a:extLst>
                  </p:cNvPr>
                  <p:cNvPicPr>
                    <a:picLocks noChangeAspect="1"/>
                  </p:cNvPicPr>
                  <p:nvPr/>
                </p:nvPicPr>
                <p:blipFill>
                  <a:blip r:embed="rId4"/>
                  <a:srcRect t="95993" r="37457" b="-34"/>
                  <a:stretch/>
                </p:blipFill>
                <p:spPr>
                  <a:xfrm>
                    <a:off x="3071435" y="4773140"/>
                    <a:ext cx="4850946" cy="370359"/>
                  </a:xfrm>
                  <a:prstGeom prst="rect">
                    <a:avLst/>
                  </a:prstGeom>
                </p:spPr>
              </p:pic>
            </p:grpSp>
            <p:sp>
              <p:nvSpPr>
                <p:cNvPr id="28" name="TextBox 27">
                  <a:extLst>
                    <a:ext uri="{FF2B5EF4-FFF2-40B4-BE49-F238E27FC236}">
                      <a16:creationId xmlns:a16="http://schemas.microsoft.com/office/drawing/2014/main" id="{164E9289-020E-EEAB-B89E-9F401B3D5DC6}"/>
                    </a:ext>
                  </a:extLst>
                </p:cNvPr>
                <p:cNvSpPr txBox="1"/>
                <p:nvPr/>
              </p:nvSpPr>
              <p:spPr>
                <a:xfrm>
                  <a:off x="5751381" y="4125844"/>
                  <a:ext cx="1766830" cy="307777"/>
                </a:xfrm>
                <a:prstGeom prst="rect">
                  <a:avLst/>
                </a:prstGeom>
                <a:noFill/>
              </p:spPr>
              <p:txBody>
                <a:bodyPr wrap="none" rtlCol="0">
                  <a:spAutoFit/>
                </a:bodyPr>
                <a:lstStyle/>
                <a:p>
                  <a:r>
                    <a:rPr lang="en-US" dirty="0">
                      <a:solidFill>
                        <a:srgbClr val="4E4E4E"/>
                      </a:solidFill>
                    </a:rPr>
                    <a:t>Odds ratio (95% CI)</a:t>
                  </a:r>
                </a:p>
              </p:txBody>
            </p:sp>
          </p:grpSp>
          <p:sp>
            <p:nvSpPr>
              <p:cNvPr id="26" name="TextBox 25">
                <a:extLst>
                  <a:ext uri="{FF2B5EF4-FFF2-40B4-BE49-F238E27FC236}">
                    <a16:creationId xmlns:a16="http://schemas.microsoft.com/office/drawing/2014/main" id="{610B414C-65F8-4F75-1EE1-E23E173F114E}"/>
                  </a:ext>
                </a:extLst>
              </p:cNvPr>
              <p:cNvSpPr txBox="1"/>
              <p:nvPr/>
            </p:nvSpPr>
            <p:spPr>
              <a:xfrm>
                <a:off x="5837141" y="1747316"/>
                <a:ext cx="1595309" cy="369332"/>
              </a:xfrm>
              <a:prstGeom prst="rect">
                <a:avLst/>
              </a:prstGeom>
              <a:noFill/>
            </p:spPr>
            <p:txBody>
              <a:bodyPr wrap="none" rtlCol="0">
                <a:spAutoFit/>
              </a:bodyPr>
              <a:lstStyle/>
              <a:p>
                <a:r>
                  <a:rPr lang="en-US" sz="1800" b="1" dirty="0"/>
                  <a:t>Deletion SVs</a:t>
                </a:r>
              </a:p>
            </p:txBody>
          </p:sp>
        </p:grpSp>
        <p:sp>
          <p:nvSpPr>
            <p:cNvPr id="22" name="TextBox 21">
              <a:extLst>
                <a:ext uri="{FF2B5EF4-FFF2-40B4-BE49-F238E27FC236}">
                  <a16:creationId xmlns:a16="http://schemas.microsoft.com/office/drawing/2014/main" id="{76367A5A-A9B5-A0DA-B63F-2BCFB952ECB6}"/>
                </a:ext>
              </a:extLst>
            </p:cNvPr>
            <p:cNvSpPr txBox="1"/>
            <p:nvPr/>
          </p:nvSpPr>
          <p:spPr>
            <a:xfrm>
              <a:off x="3288878" y="2839097"/>
              <a:ext cx="920445" cy="307777"/>
            </a:xfrm>
            <a:prstGeom prst="rect">
              <a:avLst/>
            </a:prstGeom>
            <a:noFill/>
          </p:spPr>
          <p:txBody>
            <a:bodyPr wrap="none" rtlCol="0">
              <a:spAutoFit/>
            </a:bodyPr>
            <a:lstStyle/>
            <a:p>
              <a:pPr algn="ctr"/>
              <a:r>
                <a:rPr lang="en-US" dirty="0">
                  <a:solidFill>
                    <a:srgbClr val="4E4E4E"/>
                  </a:solidFill>
                </a:rPr>
                <a:t>Promoter</a:t>
              </a:r>
            </a:p>
          </p:txBody>
        </p:sp>
      </p:grpSp>
      <p:sp>
        <p:nvSpPr>
          <p:cNvPr id="45" name="TextBox 44">
            <a:extLst>
              <a:ext uri="{FF2B5EF4-FFF2-40B4-BE49-F238E27FC236}">
                <a16:creationId xmlns:a16="http://schemas.microsoft.com/office/drawing/2014/main" id="{DE7BDAD5-8119-60A3-CC0C-49FE5D9CEEB4}"/>
              </a:ext>
            </a:extLst>
          </p:cNvPr>
          <p:cNvSpPr txBox="1"/>
          <p:nvPr/>
        </p:nvSpPr>
        <p:spPr>
          <a:xfrm>
            <a:off x="-1" y="1108215"/>
            <a:ext cx="3338623" cy="2677656"/>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affecting promoter and 5’ UTR regions show a strong positive enrichment in constrained genes and schizophrenia-associated genes</a:t>
            </a:r>
          </a:p>
        </p:txBody>
      </p:sp>
      <p:grpSp>
        <p:nvGrpSpPr>
          <p:cNvPr id="10" name="Group 9">
            <a:extLst>
              <a:ext uri="{FF2B5EF4-FFF2-40B4-BE49-F238E27FC236}">
                <a16:creationId xmlns:a16="http://schemas.microsoft.com/office/drawing/2014/main" id="{8494F791-9790-9B44-7909-3A6CDF6E865C}"/>
              </a:ext>
            </a:extLst>
          </p:cNvPr>
          <p:cNvGrpSpPr/>
          <p:nvPr/>
        </p:nvGrpSpPr>
        <p:grpSpPr>
          <a:xfrm>
            <a:off x="-5614" y="-1"/>
            <a:ext cx="3104191" cy="5143500"/>
            <a:chOff x="-6048" y="-1"/>
            <a:chExt cx="3344671" cy="5143500"/>
          </a:xfrm>
        </p:grpSpPr>
        <p:sp>
          <p:nvSpPr>
            <p:cNvPr id="11" name="Rectangle 10">
              <a:extLst>
                <a:ext uri="{FF2B5EF4-FFF2-40B4-BE49-F238E27FC236}">
                  <a16:creationId xmlns:a16="http://schemas.microsoft.com/office/drawing/2014/main" id="{260EA90F-2A47-2E20-93E9-4AE65EAE383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A782411-DEE6-D758-D686-2DD9665323CD}"/>
                </a:ext>
              </a:extLst>
            </p:cNvPr>
            <p:cNvSpPr txBox="1"/>
            <p:nvPr/>
          </p:nvSpPr>
          <p:spPr>
            <a:xfrm>
              <a:off x="-6048" y="1448364"/>
              <a:ext cx="3338622" cy="2246769"/>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affecting promoter regions suggest a </a:t>
              </a:r>
              <a:r>
                <a:rPr lang="en-US" sz="2000"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positive enrichment</a:t>
              </a: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in constrained and schizophrenia-associated genes</a:t>
              </a:r>
            </a:p>
          </p:txBody>
        </p:sp>
      </p:grpSp>
      <p:sp>
        <p:nvSpPr>
          <p:cNvPr id="5" name="Rectangle 4">
            <a:extLst>
              <a:ext uri="{FF2B5EF4-FFF2-40B4-BE49-F238E27FC236}">
                <a16:creationId xmlns:a16="http://schemas.microsoft.com/office/drawing/2014/main" id="{1E87D9DE-1D50-D071-C0E0-9179982C2B12}"/>
              </a:ext>
            </a:extLst>
          </p:cNvPr>
          <p:cNvSpPr/>
          <p:nvPr/>
        </p:nvSpPr>
        <p:spPr>
          <a:xfrm>
            <a:off x="4239016" y="3394515"/>
            <a:ext cx="1434666" cy="3908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F943CD48-88A0-C914-634A-378E77FEAB78}"/>
              </a:ext>
            </a:extLst>
          </p:cNvPr>
          <p:cNvGrpSpPr/>
          <p:nvPr/>
        </p:nvGrpSpPr>
        <p:grpSpPr>
          <a:xfrm>
            <a:off x="3140044" y="490051"/>
            <a:ext cx="5920225" cy="844910"/>
            <a:chOff x="2247900" y="1825899"/>
            <a:chExt cx="5920225" cy="844910"/>
          </a:xfrm>
        </p:grpSpPr>
        <p:grpSp>
          <p:nvGrpSpPr>
            <p:cNvPr id="50" name="Group 49">
              <a:extLst>
                <a:ext uri="{FF2B5EF4-FFF2-40B4-BE49-F238E27FC236}">
                  <a16:creationId xmlns:a16="http://schemas.microsoft.com/office/drawing/2014/main" id="{6234EB33-25D0-2788-E07F-66D057B8970D}"/>
                </a:ext>
              </a:extLst>
            </p:cNvPr>
            <p:cNvGrpSpPr/>
            <p:nvPr/>
          </p:nvGrpSpPr>
          <p:grpSpPr>
            <a:xfrm>
              <a:off x="3182591" y="1825899"/>
              <a:ext cx="4985534" cy="844910"/>
              <a:chOff x="3152111" y="1672666"/>
              <a:chExt cx="4985534" cy="844910"/>
            </a:xfrm>
          </p:grpSpPr>
          <p:grpSp>
            <p:nvGrpSpPr>
              <p:cNvPr id="52" name="Group 51">
                <a:extLst>
                  <a:ext uri="{FF2B5EF4-FFF2-40B4-BE49-F238E27FC236}">
                    <a16:creationId xmlns:a16="http://schemas.microsoft.com/office/drawing/2014/main" id="{28DE231F-7C34-F207-D6ED-8BF158BC12AC}"/>
                  </a:ext>
                </a:extLst>
              </p:cNvPr>
              <p:cNvGrpSpPr/>
              <p:nvPr/>
            </p:nvGrpSpPr>
            <p:grpSpPr>
              <a:xfrm>
                <a:off x="3152111" y="1672666"/>
                <a:ext cx="4985534" cy="356617"/>
                <a:chOff x="1017500" y="1752906"/>
                <a:chExt cx="4985534" cy="356617"/>
              </a:xfrm>
            </p:grpSpPr>
            <p:sp>
              <p:nvSpPr>
                <p:cNvPr id="57" name="Rectangle 56">
                  <a:extLst>
                    <a:ext uri="{FF2B5EF4-FFF2-40B4-BE49-F238E27FC236}">
                      <a16:creationId xmlns:a16="http://schemas.microsoft.com/office/drawing/2014/main" id="{FAD628EE-D99A-7EE3-B87F-30905ED326A5}"/>
                    </a:ext>
                  </a:extLst>
                </p:cNvPr>
                <p:cNvSpPr/>
                <p:nvPr/>
              </p:nvSpPr>
              <p:spPr>
                <a:xfrm>
                  <a:off x="2523744" y="1752907"/>
                  <a:ext cx="227076" cy="356616"/>
                </a:xfrm>
                <a:prstGeom prst="rect">
                  <a:avLst/>
                </a:prstGeom>
                <a:solidFill>
                  <a:srgbClr val="818689"/>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58" name="Group 57">
                  <a:extLst>
                    <a:ext uri="{FF2B5EF4-FFF2-40B4-BE49-F238E27FC236}">
                      <a16:creationId xmlns:a16="http://schemas.microsoft.com/office/drawing/2014/main" id="{F20E04F5-2B86-F8A6-9DE4-E28DB550B0E2}"/>
                    </a:ext>
                  </a:extLst>
                </p:cNvPr>
                <p:cNvGrpSpPr/>
                <p:nvPr/>
              </p:nvGrpSpPr>
              <p:grpSpPr>
                <a:xfrm>
                  <a:off x="1017500" y="1752906"/>
                  <a:ext cx="4985534" cy="356617"/>
                  <a:chOff x="1017500" y="1752906"/>
                  <a:chExt cx="4985534" cy="356617"/>
                </a:xfrm>
              </p:grpSpPr>
              <p:sp>
                <p:nvSpPr>
                  <p:cNvPr id="59" name="Rectangle 58">
                    <a:extLst>
                      <a:ext uri="{FF2B5EF4-FFF2-40B4-BE49-F238E27FC236}">
                        <a16:creationId xmlns:a16="http://schemas.microsoft.com/office/drawing/2014/main" id="{18230CB5-2588-FCB3-02BB-F0E16DBF08C1}"/>
                      </a:ext>
                    </a:extLst>
                  </p:cNvPr>
                  <p:cNvSpPr/>
                  <p:nvPr/>
                </p:nvSpPr>
                <p:spPr>
                  <a:xfrm>
                    <a:off x="1844040" y="1752907"/>
                    <a:ext cx="685799"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sp>
                <p:nvSpPr>
                  <p:cNvPr id="60" name="Rectangle 59">
                    <a:extLst>
                      <a:ext uri="{FF2B5EF4-FFF2-40B4-BE49-F238E27FC236}">
                        <a16:creationId xmlns:a16="http://schemas.microsoft.com/office/drawing/2014/main" id="{713A4142-9323-B494-83CA-D4D8AA09C369}"/>
                      </a:ext>
                    </a:extLst>
                  </p:cNvPr>
                  <p:cNvSpPr/>
                  <p:nvPr/>
                </p:nvSpPr>
                <p:spPr>
                  <a:xfrm>
                    <a:off x="1017500" y="1752907"/>
                    <a:ext cx="824790" cy="356616"/>
                  </a:xfrm>
                  <a:prstGeom prst="rect">
                    <a:avLst/>
                  </a:prstGeom>
                  <a:solidFill>
                    <a:srgbClr val="818689"/>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Exon 1</a:t>
                    </a:r>
                  </a:p>
                </p:txBody>
              </p:sp>
              <p:sp>
                <p:nvSpPr>
                  <p:cNvPr id="61" name="Rectangle 60">
                    <a:extLst>
                      <a:ext uri="{FF2B5EF4-FFF2-40B4-BE49-F238E27FC236}">
                        <a16:creationId xmlns:a16="http://schemas.microsoft.com/office/drawing/2014/main" id="{D5717782-BEF7-917D-ED99-E3B330C17973}"/>
                      </a:ext>
                    </a:extLst>
                  </p:cNvPr>
                  <p:cNvSpPr/>
                  <p:nvPr/>
                </p:nvSpPr>
                <p:spPr>
                  <a:xfrm>
                    <a:off x="2750819" y="1752907"/>
                    <a:ext cx="533399"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2" name="TextBox 61">
                    <a:extLst>
                      <a:ext uri="{FF2B5EF4-FFF2-40B4-BE49-F238E27FC236}">
                        <a16:creationId xmlns:a16="http://schemas.microsoft.com/office/drawing/2014/main" id="{7644F790-DCAE-A19F-B239-7DC533EEEF62}"/>
                      </a:ext>
                    </a:extLst>
                  </p:cNvPr>
                  <p:cNvSpPr txBox="1"/>
                  <p:nvPr/>
                </p:nvSpPr>
                <p:spPr>
                  <a:xfrm>
                    <a:off x="2523744" y="1777326"/>
                    <a:ext cx="760475" cy="307777"/>
                  </a:xfrm>
                  <a:prstGeom prst="rect">
                    <a:avLst/>
                  </a:prstGeom>
                  <a:noFill/>
                </p:spPr>
                <p:txBody>
                  <a:bodyPr wrap="square" rtlCol="0">
                    <a:spAutoFit/>
                  </a:bodyPr>
                  <a:lstStyle/>
                  <a:p>
                    <a:r>
                      <a:rPr lang="en-US" dirty="0">
                        <a:solidFill>
                          <a:schemeClr val="bg1"/>
                        </a:solidFill>
                      </a:rPr>
                      <a:t>Exon 2</a:t>
                    </a:r>
                  </a:p>
                </p:txBody>
              </p:sp>
              <p:sp>
                <p:nvSpPr>
                  <p:cNvPr id="63" name="Rectangle 62">
                    <a:extLst>
                      <a:ext uri="{FF2B5EF4-FFF2-40B4-BE49-F238E27FC236}">
                        <a16:creationId xmlns:a16="http://schemas.microsoft.com/office/drawing/2014/main" id="{731175F2-7759-74E5-2DE9-1F6C4B5EAD68}"/>
                      </a:ext>
                    </a:extLst>
                  </p:cNvPr>
                  <p:cNvSpPr/>
                  <p:nvPr/>
                </p:nvSpPr>
                <p:spPr>
                  <a:xfrm>
                    <a:off x="3284219" y="1752906"/>
                    <a:ext cx="640081"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sp>
                <p:nvSpPr>
                  <p:cNvPr id="64" name="Rectangle 63">
                    <a:extLst>
                      <a:ext uri="{FF2B5EF4-FFF2-40B4-BE49-F238E27FC236}">
                        <a16:creationId xmlns:a16="http://schemas.microsoft.com/office/drawing/2014/main" id="{867340BF-BD92-4140-DE76-676E93B5D7A8}"/>
                      </a:ext>
                    </a:extLst>
                  </p:cNvPr>
                  <p:cNvSpPr/>
                  <p:nvPr/>
                </p:nvSpPr>
                <p:spPr>
                  <a:xfrm>
                    <a:off x="3924300" y="1752906"/>
                    <a:ext cx="647700"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5" name="TextBox 64">
                    <a:extLst>
                      <a:ext uri="{FF2B5EF4-FFF2-40B4-BE49-F238E27FC236}">
                        <a16:creationId xmlns:a16="http://schemas.microsoft.com/office/drawing/2014/main" id="{A9EC45CE-E8A0-A4C8-FE7E-119AB4AC216B}"/>
                      </a:ext>
                    </a:extLst>
                  </p:cNvPr>
                  <p:cNvSpPr txBox="1"/>
                  <p:nvPr/>
                </p:nvSpPr>
                <p:spPr>
                  <a:xfrm>
                    <a:off x="3887723" y="1777326"/>
                    <a:ext cx="781812" cy="307777"/>
                  </a:xfrm>
                  <a:prstGeom prst="rect">
                    <a:avLst/>
                  </a:prstGeom>
                  <a:noFill/>
                </p:spPr>
                <p:txBody>
                  <a:bodyPr wrap="square" rtlCol="0">
                    <a:spAutoFit/>
                  </a:bodyPr>
                  <a:lstStyle/>
                  <a:p>
                    <a:r>
                      <a:rPr lang="en-US" dirty="0">
                        <a:solidFill>
                          <a:schemeClr val="bg1"/>
                        </a:solidFill>
                      </a:rPr>
                      <a:t>Exon 3</a:t>
                    </a:r>
                  </a:p>
                </p:txBody>
              </p:sp>
              <p:grpSp>
                <p:nvGrpSpPr>
                  <p:cNvPr id="66" name="Group 65">
                    <a:extLst>
                      <a:ext uri="{FF2B5EF4-FFF2-40B4-BE49-F238E27FC236}">
                        <a16:creationId xmlns:a16="http://schemas.microsoft.com/office/drawing/2014/main" id="{55E2EDEC-D25D-0453-66F4-64D3248D4BCC}"/>
                      </a:ext>
                    </a:extLst>
                  </p:cNvPr>
                  <p:cNvGrpSpPr/>
                  <p:nvPr/>
                </p:nvGrpSpPr>
                <p:grpSpPr>
                  <a:xfrm>
                    <a:off x="5236689" y="1752906"/>
                    <a:ext cx="766345" cy="356616"/>
                    <a:chOff x="4108929" y="1755583"/>
                    <a:chExt cx="766345" cy="356616"/>
                  </a:xfrm>
                </p:grpSpPr>
                <p:sp>
                  <p:nvSpPr>
                    <p:cNvPr id="68" name="Rectangle 67">
                      <a:extLst>
                        <a:ext uri="{FF2B5EF4-FFF2-40B4-BE49-F238E27FC236}">
                          <a16:creationId xmlns:a16="http://schemas.microsoft.com/office/drawing/2014/main" id="{5EB46CB4-F4CA-34BB-99D2-D4FE4217606B}"/>
                        </a:ext>
                      </a:extLst>
                    </p:cNvPr>
                    <p:cNvSpPr/>
                    <p:nvPr/>
                  </p:nvSpPr>
                  <p:spPr>
                    <a:xfrm>
                      <a:off x="4114800" y="1755583"/>
                      <a:ext cx="760474"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9" name="TextBox 68">
                      <a:extLst>
                        <a:ext uri="{FF2B5EF4-FFF2-40B4-BE49-F238E27FC236}">
                          <a16:creationId xmlns:a16="http://schemas.microsoft.com/office/drawing/2014/main" id="{843CB2C6-2359-B2FC-2934-CB221B471512}"/>
                        </a:ext>
                      </a:extLst>
                    </p:cNvPr>
                    <p:cNvSpPr txBox="1"/>
                    <p:nvPr/>
                  </p:nvSpPr>
                  <p:spPr>
                    <a:xfrm>
                      <a:off x="4108929" y="1780002"/>
                      <a:ext cx="760475" cy="307777"/>
                    </a:xfrm>
                    <a:prstGeom prst="rect">
                      <a:avLst/>
                    </a:prstGeom>
                    <a:noFill/>
                  </p:spPr>
                  <p:txBody>
                    <a:bodyPr wrap="square" rtlCol="0">
                      <a:spAutoFit/>
                    </a:bodyPr>
                    <a:lstStyle/>
                    <a:p>
                      <a:r>
                        <a:rPr lang="en-US" dirty="0">
                          <a:solidFill>
                            <a:schemeClr val="bg1"/>
                          </a:solidFill>
                        </a:rPr>
                        <a:t>Exon 4</a:t>
                      </a:r>
                    </a:p>
                  </p:txBody>
                </p:sp>
              </p:grpSp>
              <p:sp>
                <p:nvSpPr>
                  <p:cNvPr id="67" name="Rectangle 66">
                    <a:extLst>
                      <a:ext uri="{FF2B5EF4-FFF2-40B4-BE49-F238E27FC236}">
                        <a16:creationId xmlns:a16="http://schemas.microsoft.com/office/drawing/2014/main" id="{5F380DA7-F5F8-BEE6-D317-2A87F17397F6}"/>
                      </a:ext>
                    </a:extLst>
                  </p:cNvPr>
                  <p:cNvSpPr/>
                  <p:nvPr/>
                </p:nvSpPr>
                <p:spPr>
                  <a:xfrm>
                    <a:off x="4582668" y="1752906"/>
                    <a:ext cx="647700"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grpSp>
          </p:grpSp>
          <p:sp>
            <p:nvSpPr>
              <p:cNvPr id="53" name="Left Brace 52">
                <a:extLst>
                  <a:ext uri="{FF2B5EF4-FFF2-40B4-BE49-F238E27FC236}">
                    <a16:creationId xmlns:a16="http://schemas.microsoft.com/office/drawing/2014/main" id="{72C6BCD8-FB0E-D622-BCA7-5EF941EA6BC3}"/>
                  </a:ext>
                </a:extLst>
              </p:cNvPr>
              <p:cNvSpPr/>
              <p:nvPr/>
            </p:nvSpPr>
            <p:spPr>
              <a:xfrm rot="16200000">
                <a:off x="3957813" y="1282180"/>
                <a:ext cx="121918" cy="1733320"/>
              </a:xfrm>
              <a:prstGeom prst="leftBrac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60000"/>
                      <a:lumOff val="40000"/>
                    </a:schemeClr>
                  </a:solidFill>
                </a:endParaRPr>
              </a:p>
            </p:txBody>
          </p:sp>
          <p:sp>
            <p:nvSpPr>
              <p:cNvPr id="54" name="TextBox 53">
                <a:extLst>
                  <a:ext uri="{FF2B5EF4-FFF2-40B4-BE49-F238E27FC236}">
                    <a16:creationId xmlns:a16="http://schemas.microsoft.com/office/drawing/2014/main" id="{85D20651-4D9D-5A2F-95E7-69D981042B7E}"/>
                  </a:ext>
                </a:extLst>
              </p:cNvPr>
              <p:cNvSpPr txBox="1"/>
              <p:nvPr/>
            </p:nvSpPr>
            <p:spPr>
              <a:xfrm>
                <a:off x="3647516" y="2209799"/>
                <a:ext cx="742511" cy="307777"/>
              </a:xfrm>
              <a:prstGeom prst="rect">
                <a:avLst/>
              </a:prstGeom>
              <a:noFill/>
            </p:spPr>
            <p:txBody>
              <a:bodyPr wrap="none" rtlCol="0">
                <a:spAutoFit/>
              </a:bodyPr>
              <a:lstStyle/>
              <a:p>
                <a:r>
                  <a:rPr lang="en-US" dirty="0">
                    <a:solidFill>
                      <a:schemeClr val="accent1">
                        <a:lumMod val="60000"/>
                        <a:lumOff val="40000"/>
                      </a:schemeClr>
                    </a:solidFill>
                  </a:rPr>
                  <a:t>5’ UTR</a:t>
                </a:r>
              </a:p>
            </p:txBody>
          </p:sp>
          <p:sp>
            <p:nvSpPr>
              <p:cNvPr id="55" name="Left Brace 54">
                <a:extLst>
                  <a:ext uri="{FF2B5EF4-FFF2-40B4-BE49-F238E27FC236}">
                    <a16:creationId xmlns:a16="http://schemas.microsoft.com/office/drawing/2014/main" id="{DC454E61-69D0-4E93-82C2-02AC25A48DA9}"/>
                  </a:ext>
                </a:extLst>
              </p:cNvPr>
              <p:cNvSpPr/>
              <p:nvPr/>
            </p:nvSpPr>
            <p:spPr>
              <a:xfrm rot="16200000">
                <a:off x="6463041" y="525511"/>
                <a:ext cx="106367" cy="3231105"/>
              </a:xfrm>
              <a:prstGeom prst="leftBrace">
                <a:avLst/>
              </a:prstGeom>
              <a:ln w="19050">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dirty="0">
                  <a:solidFill>
                    <a:schemeClr val="accent4">
                      <a:lumMod val="60000"/>
                      <a:lumOff val="40000"/>
                    </a:schemeClr>
                  </a:solidFill>
                </a:endParaRPr>
              </a:p>
            </p:txBody>
          </p:sp>
          <p:sp>
            <p:nvSpPr>
              <p:cNvPr id="56" name="TextBox 55">
                <a:extLst>
                  <a:ext uri="{FF2B5EF4-FFF2-40B4-BE49-F238E27FC236}">
                    <a16:creationId xmlns:a16="http://schemas.microsoft.com/office/drawing/2014/main" id="{2ED1F859-1651-66ED-7465-0436F506C0EC}"/>
                  </a:ext>
                </a:extLst>
              </p:cNvPr>
              <p:cNvSpPr txBox="1"/>
              <p:nvPr/>
            </p:nvSpPr>
            <p:spPr>
              <a:xfrm>
                <a:off x="6233935" y="2209799"/>
                <a:ext cx="564578" cy="307777"/>
              </a:xfrm>
              <a:prstGeom prst="rect">
                <a:avLst/>
              </a:prstGeom>
              <a:noFill/>
            </p:spPr>
            <p:txBody>
              <a:bodyPr wrap="none" rtlCol="0">
                <a:spAutoFit/>
              </a:bodyPr>
              <a:lstStyle/>
              <a:p>
                <a:r>
                  <a:rPr lang="en-US" dirty="0">
                    <a:solidFill>
                      <a:schemeClr val="accent4">
                        <a:lumMod val="60000"/>
                        <a:lumOff val="40000"/>
                      </a:schemeClr>
                    </a:solidFill>
                  </a:rPr>
                  <a:t>CDS</a:t>
                </a:r>
              </a:p>
            </p:txBody>
          </p:sp>
        </p:grpSp>
        <p:sp>
          <p:nvSpPr>
            <p:cNvPr id="51" name="Rectangle 50">
              <a:extLst>
                <a:ext uri="{FF2B5EF4-FFF2-40B4-BE49-F238E27FC236}">
                  <a16:creationId xmlns:a16="http://schemas.microsoft.com/office/drawing/2014/main" id="{3E9AD952-B2D4-4743-FE30-D9B36C74BF00}"/>
                </a:ext>
              </a:extLst>
            </p:cNvPr>
            <p:cNvSpPr/>
            <p:nvPr/>
          </p:nvSpPr>
          <p:spPr>
            <a:xfrm>
              <a:off x="2247900" y="1825899"/>
              <a:ext cx="929356" cy="356616"/>
            </a:xfrm>
            <a:prstGeom prst="rect">
              <a:avLst/>
            </a:prstGeom>
            <a:solidFill>
              <a:schemeClr val="accent3">
                <a:lumMod val="60000"/>
                <a:lumOff val="40000"/>
              </a:schemeClr>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Promoter</a:t>
              </a:r>
            </a:p>
          </p:txBody>
        </p:sp>
      </p:grpSp>
      <p:sp>
        <p:nvSpPr>
          <p:cNvPr id="70" name="Multiply 69">
            <a:extLst>
              <a:ext uri="{FF2B5EF4-FFF2-40B4-BE49-F238E27FC236}">
                <a16:creationId xmlns:a16="http://schemas.microsoft.com/office/drawing/2014/main" id="{F7864F36-8953-CB30-D1F5-2BB3A25BD74D}"/>
              </a:ext>
            </a:extLst>
          </p:cNvPr>
          <p:cNvSpPr/>
          <p:nvPr/>
        </p:nvSpPr>
        <p:spPr>
          <a:xfrm>
            <a:off x="3031070" y="502262"/>
            <a:ext cx="1143509" cy="332196"/>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475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0C14EF2E-8AB3-62FE-864D-6C26C28AC753}"/>
            </a:ext>
          </a:extLst>
        </p:cNvPr>
        <p:cNvGrpSpPr/>
        <p:nvPr/>
      </p:nvGrpSpPr>
      <p:grpSpPr>
        <a:xfrm>
          <a:off x="0" y="0"/>
          <a:ext cx="0" cy="0"/>
          <a:chOff x="0" y="0"/>
          <a:chExt cx="0" cy="0"/>
        </a:xfrm>
      </p:grpSpPr>
      <p:pic>
        <p:nvPicPr>
          <p:cNvPr id="47" name="Picture 46" descr="A graph showing the number of gene sets&#10;&#10;Description automatically generated with medium confidence">
            <a:extLst>
              <a:ext uri="{FF2B5EF4-FFF2-40B4-BE49-F238E27FC236}">
                <a16:creationId xmlns:a16="http://schemas.microsoft.com/office/drawing/2014/main" id="{5AB45F5D-C991-76BE-357A-0432FEDFC094}"/>
              </a:ext>
            </a:extLst>
          </p:cNvPr>
          <p:cNvPicPr>
            <a:picLocks noChangeAspect="1"/>
          </p:cNvPicPr>
          <p:nvPr/>
        </p:nvPicPr>
        <p:blipFill>
          <a:blip r:embed="rId3"/>
          <a:srcRect l="65180" t="39607" r="2186" b="44510"/>
          <a:stretch/>
        </p:blipFill>
        <p:spPr>
          <a:xfrm>
            <a:off x="4304970" y="4338556"/>
            <a:ext cx="2798859" cy="804944"/>
          </a:xfrm>
          <a:prstGeom prst="rect">
            <a:avLst/>
          </a:prstGeom>
        </p:spPr>
      </p:pic>
      <p:grpSp>
        <p:nvGrpSpPr>
          <p:cNvPr id="18" name="Group 17">
            <a:extLst>
              <a:ext uri="{FF2B5EF4-FFF2-40B4-BE49-F238E27FC236}">
                <a16:creationId xmlns:a16="http://schemas.microsoft.com/office/drawing/2014/main" id="{7B07FFA5-5679-95F9-FDFA-3AA41FC1AD4B}"/>
              </a:ext>
            </a:extLst>
          </p:cNvPr>
          <p:cNvGrpSpPr/>
          <p:nvPr/>
        </p:nvGrpSpPr>
        <p:grpSpPr>
          <a:xfrm>
            <a:off x="3288878" y="1747316"/>
            <a:ext cx="5771391" cy="2677513"/>
            <a:chOff x="3288878" y="1747316"/>
            <a:chExt cx="5771391" cy="2677513"/>
          </a:xfrm>
        </p:grpSpPr>
        <p:grpSp>
          <p:nvGrpSpPr>
            <p:cNvPr id="21" name="Group 20">
              <a:extLst>
                <a:ext uri="{FF2B5EF4-FFF2-40B4-BE49-F238E27FC236}">
                  <a16:creationId xmlns:a16="http://schemas.microsoft.com/office/drawing/2014/main" id="{3B1CA804-482A-EC10-CCA0-0DFB6B77A29A}"/>
                </a:ext>
              </a:extLst>
            </p:cNvPr>
            <p:cNvGrpSpPr/>
            <p:nvPr/>
          </p:nvGrpSpPr>
          <p:grpSpPr>
            <a:xfrm>
              <a:off x="4209323" y="1747316"/>
              <a:ext cx="4850946" cy="2677513"/>
              <a:chOff x="4209323" y="1747316"/>
              <a:chExt cx="4850946" cy="2677513"/>
            </a:xfrm>
          </p:grpSpPr>
          <p:grpSp>
            <p:nvGrpSpPr>
              <p:cNvPr id="25" name="Group 24">
                <a:extLst>
                  <a:ext uri="{FF2B5EF4-FFF2-40B4-BE49-F238E27FC236}">
                    <a16:creationId xmlns:a16="http://schemas.microsoft.com/office/drawing/2014/main" id="{94085E96-48DA-224D-4DC3-8968BAC708D5}"/>
                  </a:ext>
                </a:extLst>
              </p:cNvPr>
              <p:cNvGrpSpPr/>
              <p:nvPr/>
            </p:nvGrpSpPr>
            <p:grpSpPr>
              <a:xfrm>
                <a:off x="4209323" y="2144528"/>
                <a:ext cx="4850946" cy="2280301"/>
                <a:chOff x="4209323" y="2153320"/>
                <a:chExt cx="4850946" cy="2280301"/>
              </a:xfrm>
            </p:grpSpPr>
            <p:grpSp>
              <p:nvGrpSpPr>
                <p:cNvPr id="27" name="Group 26">
                  <a:extLst>
                    <a:ext uri="{FF2B5EF4-FFF2-40B4-BE49-F238E27FC236}">
                      <a16:creationId xmlns:a16="http://schemas.microsoft.com/office/drawing/2014/main" id="{A51CF31A-A227-FD47-A4A2-6AB8970C78D6}"/>
                    </a:ext>
                  </a:extLst>
                </p:cNvPr>
                <p:cNvGrpSpPr/>
                <p:nvPr/>
              </p:nvGrpSpPr>
              <p:grpSpPr>
                <a:xfrm>
                  <a:off x="4209323" y="2153320"/>
                  <a:ext cx="4850946" cy="2067588"/>
                  <a:chOff x="3071435" y="3075911"/>
                  <a:chExt cx="4850946" cy="2067588"/>
                </a:xfrm>
              </p:grpSpPr>
              <p:pic>
                <p:nvPicPr>
                  <p:cNvPr id="29" name="Picture 28" descr="A graph of a gene set&#10;&#10;Description automatically generated with medium confidence">
                    <a:extLst>
                      <a:ext uri="{FF2B5EF4-FFF2-40B4-BE49-F238E27FC236}">
                        <a16:creationId xmlns:a16="http://schemas.microsoft.com/office/drawing/2014/main" id="{F665227F-EFF4-38CC-7737-1B0FB418EF33}"/>
                      </a:ext>
                    </a:extLst>
                  </p:cNvPr>
                  <p:cNvPicPr>
                    <a:picLocks noChangeAspect="1"/>
                  </p:cNvPicPr>
                  <p:nvPr/>
                </p:nvPicPr>
                <p:blipFill>
                  <a:blip r:embed="rId4"/>
                  <a:srcRect t="50861" r="37457" b="30627"/>
                  <a:stretch/>
                </p:blipFill>
                <p:spPr>
                  <a:xfrm>
                    <a:off x="3071435" y="3075911"/>
                    <a:ext cx="4850946" cy="1696917"/>
                  </a:xfrm>
                  <a:prstGeom prst="rect">
                    <a:avLst/>
                  </a:prstGeom>
                </p:spPr>
              </p:pic>
              <p:pic>
                <p:nvPicPr>
                  <p:cNvPr id="33" name="Picture 32" descr="A graph of a gene set&#10;&#10;Description automatically generated with medium confidence">
                    <a:extLst>
                      <a:ext uri="{FF2B5EF4-FFF2-40B4-BE49-F238E27FC236}">
                        <a16:creationId xmlns:a16="http://schemas.microsoft.com/office/drawing/2014/main" id="{16035F64-8D35-FBA9-0348-4AAAF5F7C1D2}"/>
                      </a:ext>
                    </a:extLst>
                  </p:cNvPr>
                  <p:cNvPicPr>
                    <a:picLocks noChangeAspect="1"/>
                  </p:cNvPicPr>
                  <p:nvPr/>
                </p:nvPicPr>
                <p:blipFill>
                  <a:blip r:embed="rId4"/>
                  <a:srcRect t="95993" r="37457" b="-34"/>
                  <a:stretch/>
                </p:blipFill>
                <p:spPr>
                  <a:xfrm>
                    <a:off x="3071435" y="4773140"/>
                    <a:ext cx="4850946" cy="370359"/>
                  </a:xfrm>
                  <a:prstGeom prst="rect">
                    <a:avLst/>
                  </a:prstGeom>
                </p:spPr>
              </p:pic>
            </p:grpSp>
            <p:sp>
              <p:nvSpPr>
                <p:cNvPr id="28" name="TextBox 27">
                  <a:extLst>
                    <a:ext uri="{FF2B5EF4-FFF2-40B4-BE49-F238E27FC236}">
                      <a16:creationId xmlns:a16="http://schemas.microsoft.com/office/drawing/2014/main" id="{4C04087C-A3AB-7E74-D0F3-5DA8899BA73B}"/>
                    </a:ext>
                  </a:extLst>
                </p:cNvPr>
                <p:cNvSpPr txBox="1"/>
                <p:nvPr/>
              </p:nvSpPr>
              <p:spPr>
                <a:xfrm>
                  <a:off x="5751381" y="4125844"/>
                  <a:ext cx="1766830" cy="307777"/>
                </a:xfrm>
                <a:prstGeom prst="rect">
                  <a:avLst/>
                </a:prstGeom>
                <a:noFill/>
              </p:spPr>
              <p:txBody>
                <a:bodyPr wrap="none" rtlCol="0">
                  <a:spAutoFit/>
                </a:bodyPr>
                <a:lstStyle/>
                <a:p>
                  <a:r>
                    <a:rPr lang="en-US" dirty="0">
                      <a:solidFill>
                        <a:srgbClr val="4E4E4E"/>
                      </a:solidFill>
                    </a:rPr>
                    <a:t>Odds ratio (95% CI)</a:t>
                  </a:r>
                </a:p>
              </p:txBody>
            </p:sp>
          </p:grpSp>
          <p:sp>
            <p:nvSpPr>
              <p:cNvPr id="26" name="TextBox 25">
                <a:extLst>
                  <a:ext uri="{FF2B5EF4-FFF2-40B4-BE49-F238E27FC236}">
                    <a16:creationId xmlns:a16="http://schemas.microsoft.com/office/drawing/2014/main" id="{F4066E66-D050-A953-1FB9-9CD1793B0212}"/>
                  </a:ext>
                </a:extLst>
              </p:cNvPr>
              <p:cNvSpPr txBox="1"/>
              <p:nvPr/>
            </p:nvSpPr>
            <p:spPr>
              <a:xfrm>
                <a:off x="5837141" y="1747316"/>
                <a:ext cx="1595309" cy="369332"/>
              </a:xfrm>
              <a:prstGeom prst="rect">
                <a:avLst/>
              </a:prstGeom>
              <a:noFill/>
            </p:spPr>
            <p:txBody>
              <a:bodyPr wrap="none" rtlCol="0">
                <a:spAutoFit/>
              </a:bodyPr>
              <a:lstStyle/>
              <a:p>
                <a:r>
                  <a:rPr lang="en-US" sz="1800" b="1" dirty="0"/>
                  <a:t>Deletion SVs</a:t>
                </a:r>
              </a:p>
            </p:txBody>
          </p:sp>
        </p:grpSp>
        <p:sp>
          <p:nvSpPr>
            <p:cNvPr id="22" name="TextBox 21">
              <a:extLst>
                <a:ext uri="{FF2B5EF4-FFF2-40B4-BE49-F238E27FC236}">
                  <a16:creationId xmlns:a16="http://schemas.microsoft.com/office/drawing/2014/main" id="{F89EE0E1-833A-D71D-F66A-C429FEE74A34}"/>
                </a:ext>
              </a:extLst>
            </p:cNvPr>
            <p:cNvSpPr txBox="1"/>
            <p:nvPr/>
          </p:nvSpPr>
          <p:spPr>
            <a:xfrm>
              <a:off x="3288878" y="2839097"/>
              <a:ext cx="920445" cy="307777"/>
            </a:xfrm>
            <a:prstGeom prst="rect">
              <a:avLst/>
            </a:prstGeom>
            <a:noFill/>
          </p:spPr>
          <p:txBody>
            <a:bodyPr wrap="none" rtlCol="0">
              <a:spAutoFit/>
            </a:bodyPr>
            <a:lstStyle/>
            <a:p>
              <a:pPr algn="ctr"/>
              <a:r>
                <a:rPr lang="en-US" dirty="0">
                  <a:solidFill>
                    <a:srgbClr val="4E4E4E"/>
                  </a:solidFill>
                </a:rPr>
                <a:t>Promoter</a:t>
              </a:r>
            </a:p>
          </p:txBody>
        </p:sp>
      </p:grpSp>
      <p:sp>
        <p:nvSpPr>
          <p:cNvPr id="45" name="TextBox 44">
            <a:extLst>
              <a:ext uri="{FF2B5EF4-FFF2-40B4-BE49-F238E27FC236}">
                <a16:creationId xmlns:a16="http://schemas.microsoft.com/office/drawing/2014/main" id="{88BA5906-1298-AB94-8818-632327659EDE}"/>
              </a:ext>
            </a:extLst>
          </p:cNvPr>
          <p:cNvSpPr txBox="1"/>
          <p:nvPr/>
        </p:nvSpPr>
        <p:spPr>
          <a:xfrm>
            <a:off x="-1" y="1108215"/>
            <a:ext cx="3338623" cy="2677656"/>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affecting promoter and 5’ UTR regions show a strong positive enrichment in constrained genes and schizophrenia-associated genes</a:t>
            </a:r>
          </a:p>
        </p:txBody>
      </p:sp>
      <p:grpSp>
        <p:nvGrpSpPr>
          <p:cNvPr id="10" name="Group 9">
            <a:extLst>
              <a:ext uri="{FF2B5EF4-FFF2-40B4-BE49-F238E27FC236}">
                <a16:creationId xmlns:a16="http://schemas.microsoft.com/office/drawing/2014/main" id="{AEBF59C0-6983-B468-7624-DC6D1A9F47A1}"/>
              </a:ext>
            </a:extLst>
          </p:cNvPr>
          <p:cNvGrpSpPr/>
          <p:nvPr/>
        </p:nvGrpSpPr>
        <p:grpSpPr>
          <a:xfrm>
            <a:off x="-5614" y="-1"/>
            <a:ext cx="3104191" cy="5143500"/>
            <a:chOff x="-6048" y="-1"/>
            <a:chExt cx="3344671" cy="5143500"/>
          </a:xfrm>
        </p:grpSpPr>
        <p:sp>
          <p:nvSpPr>
            <p:cNvPr id="11" name="Rectangle 10">
              <a:extLst>
                <a:ext uri="{FF2B5EF4-FFF2-40B4-BE49-F238E27FC236}">
                  <a16:creationId xmlns:a16="http://schemas.microsoft.com/office/drawing/2014/main" id="{F308653C-01A0-F267-DE3D-4A9103BC99B9}"/>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1B45CDA-9841-7CE1-01C2-91220BD7FADE}"/>
                </a:ext>
              </a:extLst>
            </p:cNvPr>
            <p:cNvSpPr txBox="1"/>
            <p:nvPr/>
          </p:nvSpPr>
          <p:spPr>
            <a:xfrm>
              <a:off x="-6048" y="1448364"/>
              <a:ext cx="3338622" cy="2246769"/>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affecting promoter regions suggest a </a:t>
              </a:r>
              <a:r>
                <a:rPr lang="en-US" sz="2000"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positive enrichment</a:t>
              </a: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in constrained and schizophrenia-associated genes</a:t>
              </a:r>
            </a:p>
          </p:txBody>
        </p:sp>
      </p:grpSp>
      <p:sp>
        <p:nvSpPr>
          <p:cNvPr id="6" name="Rectangle 5">
            <a:extLst>
              <a:ext uri="{FF2B5EF4-FFF2-40B4-BE49-F238E27FC236}">
                <a16:creationId xmlns:a16="http://schemas.microsoft.com/office/drawing/2014/main" id="{CF26378C-5704-78E7-A8F9-A79405A0CE66}"/>
              </a:ext>
            </a:extLst>
          </p:cNvPr>
          <p:cNvSpPr/>
          <p:nvPr/>
        </p:nvSpPr>
        <p:spPr>
          <a:xfrm>
            <a:off x="4239016" y="2123425"/>
            <a:ext cx="4904984" cy="3908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65E15379-4108-D961-22B6-C70E69159F19}"/>
              </a:ext>
            </a:extLst>
          </p:cNvPr>
          <p:cNvGrpSpPr/>
          <p:nvPr/>
        </p:nvGrpSpPr>
        <p:grpSpPr>
          <a:xfrm>
            <a:off x="3140044" y="490051"/>
            <a:ext cx="5920225" cy="844910"/>
            <a:chOff x="2247900" y="1825899"/>
            <a:chExt cx="5920225" cy="844910"/>
          </a:xfrm>
        </p:grpSpPr>
        <p:grpSp>
          <p:nvGrpSpPr>
            <p:cNvPr id="50" name="Group 49">
              <a:extLst>
                <a:ext uri="{FF2B5EF4-FFF2-40B4-BE49-F238E27FC236}">
                  <a16:creationId xmlns:a16="http://schemas.microsoft.com/office/drawing/2014/main" id="{C9236480-3CF5-1F93-CD3D-559FFE6DB96D}"/>
                </a:ext>
              </a:extLst>
            </p:cNvPr>
            <p:cNvGrpSpPr/>
            <p:nvPr/>
          </p:nvGrpSpPr>
          <p:grpSpPr>
            <a:xfrm>
              <a:off x="3182591" y="1825899"/>
              <a:ext cx="4985534" cy="844910"/>
              <a:chOff x="3152111" y="1672666"/>
              <a:chExt cx="4985534" cy="844910"/>
            </a:xfrm>
          </p:grpSpPr>
          <p:grpSp>
            <p:nvGrpSpPr>
              <p:cNvPr id="52" name="Group 51">
                <a:extLst>
                  <a:ext uri="{FF2B5EF4-FFF2-40B4-BE49-F238E27FC236}">
                    <a16:creationId xmlns:a16="http://schemas.microsoft.com/office/drawing/2014/main" id="{476132D6-72EC-856F-08BF-967B13BC0A81}"/>
                  </a:ext>
                </a:extLst>
              </p:cNvPr>
              <p:cNvGrpSpPr/>
              <p:nvPr/>
            </p:nvGrpSpPr>
            <p:grpSpPr>
              <a:xfrm>
                <a:off x="3152111" y="1672666"/>
                <a:ext cx="4985534" cy="356617"/>
                <a:chOff x="1017500" y="1752906"/>
                <a:chExt cx="4985534" cy="356617"/>
              </a:xfrm>
            </p:grpSpPr>
            <p:sp>
              <p:nvSpPr>
                <p:cNvPr id="57" name="Rectangle 56">
                  <a:extLst>
                    <a:ext uri="{FF2B5EF4-FFF2-40B4-BE49-F238E27FC236}">
                      <a16:creationId xmlns:a16="http://schemas.microsoft.com/office/drawing/2014/main" id="{676273D1-341E-BC97-CED3-E0C1356362F1}"/>
                    </a:ext>
                  </a:extLst>
                </p:cNvPr>
                <p:cNvSpPr/>
                <p:nvPr/>
              </p:nvSpPr>
              <p:spPr>
                <a:xfrm>
                  <a:off x="2523744" y="1752907"/>
                  <a:ext cx="227076" cy="356616"/>
                </a:xfrm>
                <a:prstGeom prst="rect">
                  <a:avLst/>
                </a:prstGeom>
                <a:solidFill>
                  <a:srgbClr val="818689"/>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58" name="Group 57">
                  <a:extLst>
                    <a:ext uri="{FF2B5EF4-FFF2-40B4-BE49-F238E27FC236}">
                      <a16:creationId xmlns:a16="http://schemas.microsoft.com/office/drawing/2014/main" id="{74BB1D0F-CEC7-283F-6093-8B01CFD54D84}"/>
                    </a:ext>
                  </a:extLst>
                </p:cNvPr>
                <p:cNvGrpSpPr/>
                <p:nvPr/>
              </p:nvGrpSpPr>
              <p:grpSpPr>
                <a:xfrm>
                  <a:off x="1017500" y="1752906"/>
                  <a:ext cx="4985534" cy="356617"/>
                  <a:chOff x="1017500" y="1752906"/>
                  <a:chExt cx="4985534" cy="356617"/>
                </a:xfrm>
              </p:grpSpPr>
              <p:sp>
                <p:nvSpPr>
                  <p:cNvPr id="59" name="Rectangle 58">
                    <a:extLst>
                      <a:ext uri="{FF2B5EF4-FFF2-40B4-BE49-F238E27FC236}">
                        <a16:creationId xmlns:a16="http://schemas.microsoft.com/office/drawing/2014/main" id="{696F4FF9-580B-DE52-B60A-70E982D60224}"/>
                      </a:ext>
                    </a:extLst>
                  </p:cNvPr>
                  <p:cNvSpPr/>
                  <p:nvPr/>
                </p:nvSpPr>
                <p:spPr>
                  <a:xfrm>
                    <a:off x="1844040" y="1752907"/>
                    <a:ext cx="685799"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sp>
                <p:nvSpPr>
                  <p:cNvPr id="60" name="Rectangle 59">
                    <a:extLst>
                      <a:ext uri="{FF2B5EF4-FFF2-40B4-BE49-F238E27FC236}">
                        <a16:creationId xmlns:a16="http://schemas.microsoft.com/office/drawing/2014/main" id="{82C95805-A413-FA0C-58D8-4ADC1E18EEE1}"/>
                      </a:ext>
                    </a:extLst>
                  </p:cNvPr>
                  <p:cNvSpPr/>
                  <p:nvPr/>
                </p:nvSpPr>
                <p:spPr>
                  <a:xfrm>
                    <a:off x="1017500" y="1752907"/>
                    <a:ext cx="824790" cy="356616"/>
                  </a:xfrm>
                  <a:prstGeom prst="rect">
                    <a:avLst/>
                  </a:prstGeom>
                  <a:solidFill>
                    <a:srgbClr val="818689"/>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Exon 1</a:t>
                    </a:r>
                  </a:p>
                </p:txBody>
              </p:sp>
              <p:sp>
                <p:nvSpPr>
                  <p:cNvPr id="61" name="Rectangle 60">
                    <a:extLst>
                      <a:ext uri="{FF2B5EF4-FFF2-40B4-BE49-F238E27FC236}">
                        <a16:creationId xmlns:a16="http://schemas.microsoft.com/office/drawing/2014/main" id="{397610A9-228B-FEDF-89C8-C9D071632010}"/>
                      </a:ext>
                    </a:extLst>
                  </p:cNvPr>
                  <p:cNvSpPr/>
                  <p:nvPr/>
                </p:nvSpPr>
                <p:spPr>
                  <a:xfrm>
                    <a:off x="2750819" y="1752907"/>
                    <a:ext cx="533399"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2" name="TextBox 61">
                    <a:extLst>
                      <a:ext uri="{FF2B5EF4-FFF2-40B4-BE49-F238E27FC236}">
                        <a16:creationId xmlns:a16="http://schemas.microsoft.com/office/drawing/2014/main" id="{24E242B0-7BB5-E7D1-CA47-9DE017FEEA41}"/>
                      </a:ext>
                    </a:extLst>
                  </p:cNvPr>
                  <p:cNvSpPr txBox="1"/>
                  <p:nvPr/>
                </p:nvSpPr>
                <p:spPr>
                  <a:xfrm>
                    <a:off x="2523744" y="1777326"/>
                    <a:ext cx="760475" cy="307777"/>
                  </a:xfrm>
                  <a:prstGeom prst="rect">
                    <a:avLst/>
                  </a:prstGeom>
                  <a:noFill/>
                </p:spPr>
                <p:txBody>
                  <a:bodyPr wrap="square" rtlCol="0">
                    <a:spAutoFit/>
                  </a:bodyPr>
                  <a:lstStyle/>
                  <a:p>
                    <a:r>
                      <a:rPr lang="en-US" dirty="0">
                        <a:solidFill>
                          <a:schemeClr val="bg1"/>
                        </a:solidFill>
                      </a:rPr>
                      <a:t>Exon 2</a:t>
                    </a:r>
                  </a:p>
                </p:txBody>
              </p:sp>
              <p:sp>
                <p:nvSpPr>
                  <p:cNvPr id="63" name="Rectangle 62">
                    <a:extLst>
                      <a:ext uri="{FF2B5EF4-FFF2-40B4-BE49-F238E27FC236}">
                        <a16:creationId xmlns:a16="http://schemas.microsoft.com/office/drawing/2014/main" id="{FCB8326F-A35E-A055-9760-DF718918F4BF}"/>
                      </a:ext>
                    </a:extLst>
                  </p:cNvPr>
                  <p:cNvSpPr/>
                  <p:nvPr/>
                </p:nvSpPr>
                <p:spPr>
                  <a:xfrm>
                    <a:off x="3284219" y="1752906"/>
                    <a:ext cx="640081"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sp>
                <p:nvSpPr>
                  <p:cNvPr id="64" name="Rectangle 63">
                    <a:extLst>
                      <a:ext uri="{FF2B5EF4-FFF2-40B4-BE49-F238E27FC236}">
                        <a16:creationId xmlns:a16="http://schemas.microsoft.com/office/drawing/2014/main" id="{04573BCA-7BD3-FDBA-4AAE-D8D0141724FC}"/>
                      </a:ext>
                    </a:extLst>
                  </p:cNvPr>
                  <p:cNvSpPr/>
                  <p:nvPr/>
                </p:nvSpPr>
                <p:spPr>
                  <a:xfrm>
                    <a:off x="3924300" y="1752906"/>
                    <a:ext cx="647700"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5" name="TextBox 64">
                    <a:extLst>
                      <a:ext uri="{FF2B5EF4-FFF2-40B4-BE49-F238E27FC236}">
                        <a16:creationId xmlns:a16="http://schemas.microsoft.com/office/drawing/2014/main" id="{65B60A2C-7D92-056E-B0C7-D816B2186DD1}"/>
                      </a:ext>
                    </a:extLst>
                  </p:cNvPr>
                  <p:cNvSpPr txBox="1"/>
                  <p:nvPr/>
                </p:nvSpPr>
                <p:spPr>
                  <a:xfrm>
                    <a:off x="3887723" y="1777326"/>
                    <a:ext cx="781812" cy="307777"/>
                  </a:xfrm>
                  <a:prstGeom prst="rect">
                    <a:avLst/>
                  </a:prstGeom>
                  <a:noFill/>
                </p:spPr>
                <p:txBody>
                  <a:bodyPr wrap="square" rtlCol="0">
                    <a:spAutoFit/>
                  </a:bodyPr>
                  <a:lstStyle/>
                  <a:p>
                    <a:r>
                      <a:rPr lang="en-US" dirty="0">
                        <a:solidFill>
                          <a:schemeClr val="bg1"/>
                        </a:solidFill>
                      </a:rPr>
                      <a:t>Exon 3</a:t>
                    </a:r>
                  </a:p>
                </p:txBody>
              </p:sp>
              <p:grpSp>
                <p:nvGrpSpPr>
                  <p:cNvPr id="66" name="Group 65">
                    <a:extLst>
                      <a:ext uri="{FF2B5EF4-FFF2-40B4-BE49-F238E27FC236}">
                        <a16:creationId xmlns:a16="http://schemas.microsoft.com/office/drawing/2014/main" id="{B8FB348D-E64F-C279-7768-49E3BD09B1E6}"/>
                      </a:ext>
                    </a:extLst>
                  </p:cNvPr>
                  <p:cNvGrpSpPr/>
                  <p:nvPr/>
                </p:nvGrpSpPr>
                <p:grpSpPr>
                  <a:xfrm>
                    <a:off x="5236689" y="1752906"/>
                    <a:ext cx="766345" cy="356616"/>
                    <a:chOff x="4108929" y="1755583"/>
                    <a:chExt cx="766345" cy="356616"/>
                  </a:xfrm>
                </p:grpSpPr>
                <p:sp>
                  <p:nvSpPr>
                    <p:cNvPr id="68" name="Rectangle 67">
                      <a:extLst>
                        <a:ext uri="{FF2B5EF4-FFF2-40B4-BE49-F238E27FC236}">
                          <a16:creationId xmlns:a16="http://schemas.microsoft.com/office/drawing/2014/main" id="{02B0EA21-DF01-9C18-7A53-1682F5015083}"/>
                        </a:ext>
                      </a:extLst>
                    </p:cNvPr>
                    <p:cNvSpPr/>
                    <p:nvPr/>
                  </p:nvSpPr>
                  <p:spPr>
                    <a:xfrm>
                      <a:off x="4114800" y="1755583"/>
                      <a:ext cx="760474"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9" name="TextBox 68">
                      <a:extLst>
                        <a:ext uri="{FF2B5EF4-FFF2-40B4-BE49-F238E27FC236}">
                          <a16:creationId xmlns:a16="http://schemas.microsoft.com/office/drawing/2014/main" id="{2518FBC5-1918-5499-91B9-3450A3AC5C3B}"/>
                        </a:ext>
                      </a:extLst>
                    </p:cNvPr>
                    <p:cNvSpPr txBox="1"/>
                    <p:nvPr/>
                  </p:nvSpPr>
                  <p:spPr>
                    <a:xfrm>
                      <a:off x="4108929" y="1780002"/>
                      <a:ext cx="760475" cy="307777"/>
                    </a:xfrm>
                    <a:prstGeom prst="rect">
                      <a:avLst/>
                    </a:prstGeom>
                    <a:noFill/>
                  </p:spPr>
                  <p:txBody>
                    <a:bodyPr wrap="square" rtlCol="0">
                      <a:spAutoFit/>
                    </a:bodyPr>
                    <a:lstStyle/>
                    <a:p>
                      <a:r>
                        <a:rPr lang="en-US" dirty="0">
                          <a:solidFill>
                            <a:schemeClr val="bg1"/>
                          </a:solidFill>
                        </a:rPr>
                        <a:t>Exon 4</a:t>
                      </a:r>
                    </a:p>
                  </p:txBody>
                </p:sp>
              </p:grpSp>
              <p:sp>
                <p:nvSpPr>
                  <p:cNvPr id="67" name="Rectangle 66">
                    <a:extLst>
                      <a:ext uri="{FF2B5EF4-FFF2-40B4-BE49-F238E27FC236}">
                        <a16:creationId xmlns:a16="http://schemas.microsoft.com/office/drawing/2014/main" id="{17FC998D-8710-FADF-F8FF-62B98401FFEC}"/>
                      </a:ext>
                    </a:extLst>
                  </p:cNvPr>
                  <p:cNvSpPr/>
                  <p:nvPr/>
                </p:nvSpPr>
                <p:spPr>
                  <a:xfrm>
                    <a:off x="4582668" y="1752906"/>
                    <a:ext cx="647700"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grpSp>
          </p:grpSp>
          <p:sp>
            <p:nvSpPr>
              <p:cNvPr id="53" name="Left Brace 52">
                <a:extLst>
                  <a:ext uri="{FF2B5EF4-FFF2-40B4-BE49-F238E27FC236}">
                    <a16:creationId xmlns:a16="http://schemas.microsoft.com/office/drawing/2014/main" id="{4EA27F53-5168-5807-A44C-41E6A63DC467}"/>
                  </a:ext>
                </a:extLst>
              </p:cNvPr>
              <p:cNvSpPr/>
              <p:nvPr/>
            </p:nvSpPr>
            <p:spPr>
              <a:xfrm rot="16200000">
                <a:off x="3957813" y="1282180"/>
                <a:ext cx="121918" cy="1733320"/>
              </a:xfrm>
              <a:prstGeom prst="leftBrac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60000"/>
                      <a:lumOff val="40000"/>
                    </a:schemeClr>
                  </a:solidFill>
                </a:endParaRPr>
              </a:p>
            </p:txBody>
          </p:sp>
          <p:sp>
            <p:nvSpPr>
              <p:cNvPr id="54" name="TextBox 53">
                <a:extLst>
                  <a:ext uri="{FF2B5EF4-FFF2-40B4-BE49-F238E27FC236}">
                    <a16:creationId xmlns:a16="http://schemas.microsoft.com/office/drawing/2014/main" id="{12439545-42D6-41B8-23D0-777B424E6580}"/>
                  </a:ext>
                </a:extLst>
              </p:cNvPr>
              <p:cNvSpPr txBox="1"/>
              <p:nvPr/>
            </p:nvSpPr>
            <p:spPr>
              <a:xfrm>
                <a:off x="3647516" y="2209799"/>
                <a:ext cx="742511" cy="307777"/>
              </a:xfrm>
              <a:prstGeom prst="rect">
                <a:avLst/>
              </a:prstGeom>
              <a:noFill/>
            </p:spPr>
            <p:txBody>
              <a:bodyPr wrap="none" rtlCol="0">
                <a:spAutoFit/>
              </a:bodyPr>
              <a:lstStyle/>
              <a:p>
                <a:r>
                  <a:rPr lang="en-US" dirty="0">
                    <a:solidFill>
                      <a:schemeClr val="accent1">
                        <a:lumMod val="60000"/>
                        <a:lumOff val="40000"/>
                      </a:schemeClr>
                    </a:solidFill>
                  </a:rPr>
                  <a:t>5’ UTR</a:t>
                </a:r>
              </a:p>
            </p:txBody>
          </p:sp>
          <p:sp>
            <p:nvSpPr>
              <p:cNvPr id="55" name="Left Brace 54">
                <a:extLst>
                  <a:ext uri="{FF2B5EF4-FFF2-40B4-BE49-F238E27FC236}">
                    <a16:creationId xmlns:a16="http://schemas.microsoft.com/office/drawing/2014/main" id="{D2695C3A-9F7D-82F3-8044-70215919FE2F}"/>
                  </a:ext>
                </a:extLst>
              </p:cNvPr>
              <p:cNvSpPr/>
              <p:nvPr/>
            </p:nvSpPr>
            <p:spPr>
              <a:xfrm rot="16200000">
                <a:off x="6463041" y="525511"/>
                <a:ext cx="106367" cy="3231105"/>
              </a:xfrm>
              <a:prstGeom prst="leftBrace">
                <a:avLst/>
              </a:prstGeom>
              <a:ln w="19050">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dirty="0">
                  <a:solidFill>
                    <a:schemeClr val="accent4">
                      <a:lumMod val="60000"/>
                      <a:lumOff val="40000"/>
                    </a:schemeClr>
                  </a:solidFill>
                </a:endParaRPr>
              </a:p>
            </p:txBody>
          </p:sp>
          <p:sp>
            <p:nvSpPr>
              <p:cNvPr id="56" name="TextBox 55">
                <a:extLst>
                  <a:ext uri="{FF2B5EF4-FFF2-40B4-BE49-F238E27FC236}">
                    <a16:creationId xmlns:a16="http://schemas.microsoft.com/office/drawing/2014/main" id="{9276540A-4241-508B-C5EC-385418D13CBA}"/>
                  </a:ext>
                </a:extLst>
              </p:cNvPr>
              <p:cNvSpPr txBox="1"/>
              <p:nvPr/>
            </p:nvSpPr>
            <p:spPr>
              <a:xfrm>
                <a:off x="6233935" y="2209799"/>
                <a:ext cx="564578" cy="307777"/>
              </a:xfrm>
              <a:prstGeom prst="rect">
                <a:avLst/>
              </a:prstGeom>
              <a:noFill/>
            </p:spPr>
            <p:txBody>
              <a:bodyPr wrap="none" rtlCol="0">
                <a:spAutoFit/>
              </a:bodyPr>
              <a:lstStyle/>
              <a:p>
                <a:r>
                  <a:rPr lang="en-US" dirty="0">
                    <a:solidFill>
                      <a:schemeClr val="accent4">
                        <a:lumMod val="60000"/>
                        <a:lumOff val="40000"/>
                      </a:schemeClr>
                    </a:solidFill>
                  </a:rPr>
                  <a:t>CDS</a:t>
                </a:r>
              </a:p>
            </p:txBody>
          </p:sp>
        </p:grpSp>
        <p:sp>
          <p:nvSpPr>
            <p:cNvPr id="51" name="Rectangle 50">
              <a:extLst>
                <a:ext uri="{FF2B5EF4-FFF2-40B4-BE49-F238E27FC236}">
                  <a16:creationId xmlns:a16="http://schemas.microsoft.com/office/drawing/2014/main" id="{6C2357A8-381D-5A99-3BE8-DFAAE737BCB3}"/>
                </a:ext>
              </a:extLst>
            </p:cNvPr>
            <p:cNvSpPr/>
            <p:nvPr/>
          </p:nvSpPr>
          <p:spPr>
            <a:xfrm>
              <a:off x="2247900" y="1825899"/>
              <a:ext cx="929356" cy="356616"/>
            </a:xfrm>
            <a:prstGeom prst="rect">
              <a:avLst/>
            </a:prstGeom>
            <a:solidFill>
              <a:schemeClr val="accent3">
                <a:lumMod val="60000"/>
                <a:lumOff val="40000"/>
              </a:schemeClr>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Promoter</a:t>
              </a:r>
            </a:p>
          </p:txBody>
        </p:sp>
      </p:grpSp>
      <p:sp>
        <p:nvSpPr>
          <p:cNvPr id="70" name="Multiply 69">
            <a:extLst>
              <a:ext uri="{FF2B5EF4-FFF2-40B4-BE49-F238E27FC236}">
                <a16:creationId xmlns:a16="http://schemas.microsoft.com/office/drawing/2014/main" id="{D3798781-3D48-2DE1-709B-9851F327D6FC}"/>
              </a:ext>
            </a:extLst>
          </p:cNvPr>
          <p:cNvSpPr/>
          <p:nvPr/>
        </p:nvSpPr>
        <p:spPr>
          <a:xfrm>
            <a:off x="3031070" y="502262"/>
            <a:ext cx="1143509" cy="332196"/>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7277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4D6CC-89AB-916C-95EF-B04194C9E0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C0776D-604F-E0EC-95FB-6549A9F37535}"/>
              </a:ext>
            </a:extLst>
          </p:cNvPr>
          <p:cNvSpPr>
            <a:spLocks noGrp="1"/>
          </p:cNvSpPr>
          <p:nvPr>
            <p:ph type="ctrTitle"/>
          </p:nvPr>
        </p:nvSpPr>
        <p:spPr/>
        <p:txBody>
          <a:bodyPr>
            <a:noAutofit/>
          </a:bodyPr>
          <a:lstStyle/>
          <a:p>
            <a:r>
              <a:rPr lang="en-US" sz="2800" dirty="0"/>
              <a:t>Our deletion class of interest</a:t>
            </a:r>
          </a:p>
        </p:txBody>
      </p:sp>
      <p:grpSp>
        <p:nvGrpSpPr>
          <p:cNvPr id="100" name="Group 99">
            <a:extLst>
              <a:ext uri="{FF2B5EF4-FFF2-40B4-BE49-F238E27FC236}">
                <a16:creationId xmlns:a16="http://schemas.microsoft.com/office/drawing/2014/main" id="{618E64DF-4174-6F4C-223E-67F2D99C5BF8}"/>
              </a:ext>
            </a:extLst>
          </p:cNvPr>
          <p:cNvGrpSpPr/>
          <p:nvPr/>
        </p:nvGrpSpPr>
        <p:grpSpPr>
          <a:xfrm>
            <a:off x="1611887" y="2801985"/>
            <a:ext cx="5920225" cy="844910"/>
            <a:chOff x="2247900" y="1825899"/>
            <a:chExt cx="5920225" cy="844910"/>
          </a:xfrm>
        </p:grpSpPr>
        <p:grpSp>
          <p:nvGrpSpPr>
            <p:cNvPr id="89" name="Group 88">
              <a:extLst>
                <a:ext uri="{FF2B5EF4-FFF2-40B4-BE49-F238E27FC236}">
                  <a16:creationId xmlns:a16="http://schemas.microsoft.com/office/drawing/2014/main" id="{1DD45012-7F8E-188A-13C0-185830CEEE19}"/>
                </a:ext>
              </a:extLst>
            </p:cNvPr>
            <p:cNvGrpSpPr/>
            <p:nvPr/>
          </p:nvGrpSpPr>
          <p:grpSpPr>
            <a:xfrm>
              <a:off x="3182591" y="1825899"/>
              <a:ext cx="4985534" cy="844910"/>
              <a:chOff x="3152111" y="1672666"/>
              <a:chExt cx="4985534" cy="844910"/>
            </a:xfrm>
          </p:grpSpPr>
          <p:grpSp>
            <p:nvGrpSpPr>
              <p:cNvPr id="84" name="Group 83">
                <a:extLst>
                  <a:ext uri="{FF2B5EF4-FFF2-40B4-BE49-F238E27FC236}">
                    <a16:creationId xmlns:a16="http://schemas.microsoft.com/office/drawing/2014/main" id="{C8DCBF4E-77BA-D32C-EAEE-0E5890A33A53}"/>
                  </a:ext>
                </a:extLst>
              </p:cNvPr>
              <p:cNvGrpSpPr/>
              <p:nvPr/>
            </p:nvGrpSpPr>
            <p:grpSpPr>
              <a:xfrm>
                <a:off x="3152111" y="1672666"/>
                <a:ext cx="4985534" cy="356617"/>
                <a:chOff x="1017500" y="1752906"/>
                <a:chExt cx="4985534" cy="356617"/>
              </a:xfrm>
            </p:grpSpPr>
            <p:sp>
              <p:nvSpPr>
                <p:cNvPr id="67" name="Rectangle 66">
                  <a:extLst>
                    <a:ext uri="{FF2B5EF4-FFF2-40B4-BE49-F238E27FC236}">
                      <a16:creationId xmlns:a16="http://schemas.microsoft.com/office/drawing/2014/main" id="{D67638A8-70DD-AE07-2356-D31D1F3A35A8}"/>
                    </a:ext>
                  </a:extLst>
                </p:cNvPr>
                <p:cNvSpPr/>
                <p:nvPr/>
              </p:nvSpPr>
              <p:spPr>
                <a:xfrm>
                  <a:off x="2523744" y="1752907"/>
                  <a:ext cx="227076" cy="356616"/>
                </a:xfrm>
                <a:prstGeom prst="rect">
                  <a:avLst/>
                </a:prstGeom>
                <a:solidFill>
                  <a:srgbClr val="818689"/>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3" name="Group 82">
                  <a:extLst>
                    <a:ext uri="{FF2B5EF4-FFF2-40B4-BE49-F238E27FC236}">
                      <a16:creationId xmlns:a16="http://schemas.microsoft.com/office/drawing/2014/main" id="{F2BE2EAD-B381-C18F-F852-59B5DDC5DF08}"/>
                    </a:ext>
                  </a:extLst>
                </p:cNvPr>
                <p:cNvGrpSpPr/>
                <p:nvPr/>
              </p:nvGrpSpPr>
              <p:grpSpPr>
                <a:xfrm>
                  <a:off x="1017500" y="1752906"/>
                  <a:ext cx="4985534" cy="356617"/>
                  <a:chOff x="1017500" y="1752906"/>
                  <a:chExt cx="4985534" cy="356617"/>
                </a:xfrm>
              </p:grpSpPr>
              <p:sp>
                <p:nvSpPr>
                  <p:cNvPr id="65" name="Rectangle 64">
                    <a:extLst>
                      <a:ext uri="{FF2B5EF4-FFF2-40B4-BE49-F238E27FC236}">
                        <a16:creationId xmlns:a16="http://schemas.microsoft.com/office/drawing/2014/main" id="{76182A5A-BEB7-85BA-1E79-8282F8176F93}"/>
                      </a:ext>
                    </a:extLst>
                  </p:cNvPr>
                  <p:cNvSpPr/>
                  <p:nvPr/>
                </p:nvSpPr>
                <p:spPr>
                  <a:xfrm>
                    <a:off x="1844040" y="1752907"/>
                    <a:ext cx="685799"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sp>
                <p:nvSpPr>
                  <p:cNvPr id="66" name="Rectangle 65">
                    <a:extLst>
                      <a:ext uri="{FF2B5EF4-FFF2-40B4-BE49-F238E27FC236}">
                        <a16:creationId xmlns:a16="http://schemas.microsoft.com/office/drawing/2014/main" id="{510F5468-CF01-34F8-B68B-F220F81BABF0}"/>
                      </a:ext>
                    </a:extLst>
                  </p:cNvPr>
                  <p:cNvSpPr/>
                  <p:nvPr/>
                </p:nvSpPr>
                <p:spPr>
                  <a:xfrm>
                    <a:off x="1017500" y="1752907"/>
                    <a:ext cx="824790" cy="356616"/>
                  </a:xfrm>
                  <a:prstGeom prst="rect">
                    <a:avLst/>
                  </a:prstGeom>
                  <a:solidFill>
                    <a:srgbClr val="818689"/>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Exon 1</a:t>
                    </a:r>
                  </a:p>
                </p:txBody>
              </p:sp>
              <p:sp>
                <p:nvSpPr>
                  <p:cNvPr id="68" name="Rectangle 67">
                    <a:extLst>
                      <a:ext uri="{FF2B5EF4-FFF2-40B4-BE49-F238E27FC236}">
                        <a16:creationId xmlns:a16="http://schemas.microsoft.com/office/drawing/2014/main" id="{2572808C-D00B-8FFC-F92B-B3C2CFF5589F}"/>
                      </a:ext>
                    </a:extLst>
                  </p:cNvPr>
                  <p:cNvSpPr/>
                  <p:nvPr/>
                </p:nvSpPr>
                <p:spPr>
                  <a:xfrm>
                    <a:off x="2750819" y="1752907"/>
                    <a:ext cx="533399"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TextBox 70">
                    <a:extLst>
                      <a:ext uri="{FF2B5EF4-FFF2-40B4-BE49-F238E27FC236}">
                        <a16:creationId xmlns:a16="http://schemas.microsoft.com/office/drawing/2014/main" id="{0B31B8B4-2F99-BA40-7322-477B81F704C4}"/>
                      </a:ext>
                    </a:extLst>
                  </p:cNvPr>
                  <p:cNvSpPr txBox="1"/>
                  <p:nvPr/>
                </p:nvSpPr>
                <p:spPr>
                  <a:xfrm>
                    <a:off x="2523744" y="1777326"/>
                    <a:ext cx="760475" cy="307777"/>
                  </a:xfrm>
                  <a:prstGeom prst="rect">
                    <a:avLst/>
                  </a:prstGeom>
                  <a:noFill/>
                </p:spPr>
                <p:txBody>
                  <a:bodyPr wrap="square" rtlCol="0">
                    <a:spAutoFit/>
                  </a:bodyPr>
                  <a:lstStyle/>
                  <a:p>
                    <a:r>
                      <a:rPr lang="en-US" dirty="0">
                        <a:solidFill>
                          <a:schemeClr val="bg1"/>
                        </a:solidFill>
                      </a:rPr>
                      <a:t>Exon 2</a:t>
                    </a:r>
                  </a:p>
                </p:txBody>
              </p:sp>
              <p:sp>
                <p:nvSpPr>
                  <p:cNvPr id="72" name="Rectangle 71">
                    <a:extLst>
                      <a:ext uri="{FF2B5EF4-FFF2-40B4-BE49-F238E27FC236}">
                        <a16:creationId xmlns:a16="http://schemas.microsoft.com/office/drawing/2014/main" id="{5750759F-D088-4CC4-1434-285A64E176A2}"/>
                      </a:ext>
                    </a:extLst>
                  </p:cNvPr>
                  <p:cNvSpPr/>
                  <p:nvPr/>
                </p:nvSpPr>
                <p:spPr>
                  <a:xfrm>
                    <a:off x="3284219" y="1752906"/>
                    <a:ext cx="640081"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sp>
                <p:nvSpPr>
                  <p:cNvPr id="74" name="Rectangle 73">
                    <a:extLst>
                      <a:ext uri="{FF2B5EF4-FFF2-40B4-BE49-F238E27FC236}">
                        <a16:creationId xmlns:a16="http://schemas.microsoft.com/office/drawing/2014/main" id="{F0396E09-ABA1-756A-7267-BCCCD72573EC}"/>
                      </a:ext>
                    </a:extLst>
                  </p:cNvPr>
                  <p:cNvSpPr/>
                  <p:nvPr/>
                </p:nvSpPr>
                <p:spPr>
                  <a:xfrm>
                    <a:off x="3924300" y="1752906"/>
                    <a:ext cx="647700"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5" name="TextBox 74">
                    <a:extLst>
                      <a:ext uri="{FF2B5EF4-FFF2-40B4-BE49-F238E27FC236}">
                        <a16:creationId xmlns:a16="http://schemas.microsoft.com/office/drawing/2014/main" id="{BF1DD37E-4459-6877-5A4F-5DA4FDD61471}"/>
                      </a:ext>
                    </a:extLst>
                  </p:cNvPr>
                  <p:cNvSpPr txBox="1"/>
                  <p:nvPr/>
                </p:nvSpPr>
                <p:spPr>
                  <a:xfrm>
                    <a:off x="3887723" y="1777326"/>
                    <a:ext cx="781812" cy="307777"/>
                  </a:xfrm>
                  <a:prstGeom prst="rect">
                    <a:avLst/>
                  </a:prstGeom>
                  <a:noFill/>
                </p:spPr>
                <p:txBody>
                  <a:bodyPr wrap="square" rtlCol="0">
                    <a:spAutoFit/>
                  </a:bodyPr>
                  <a:lstStyle/>
                  <a:p>
                    <a:r>
                      <a:rPr lang="en-US" dirty="0">
                        <a:solidFill>
                          <a:schemeClr val="bg1"/>
                        </a:solidFill>
                      </a:rPr>
                      <a:t>Exon 3</a:t>
                    </a:r>
                  </a:p>
                </p:txBody>
              </p:sp>
              <p:grpSp>
                <p:nvGrpSpPr>
                  <p:cNvPr id="81" name="Group 80">
                    <a:extLst>
                      <a:ext uri="{FF2B5EF4-FFF2-40B4-BE49-F238E27FC236}">
                        <a16:creationId xmlns:a16="http://schemas.microsoft.com/office/drawing/2014/main" id="{DD522ABC-88A4-C9C4-FD54-6049BF02AB46}"/>
                      </a:ext>
                    </a:extLst>
                  </p:cNvPr>
                  <p:cNvGrpSpPr/>
                  <p:nvPr/>
                </p:nvGrpSpPr>
                <p:grpSpPr>
                  <a:xfrm>
                    <a:off x="5236689" y="1752906"/>
                    <a:ext cx="766345" cy="356616"/>
                    <a:chOff x="4108929" y="1755583"/>
                    <a:chExt cx="766345" cy="356616"/>
                  </a:xfrm>
                </p:grpSpPr>
                <p:sp>
                  <p:nvSpPr>
                    <p:cNvPr id="77" name="Rectangle 76">
                      <a:extLst>
                        <a:ext uri="{FF2B5EF4-FFF2-40B4-BE49-F238E27FC236}">
                          <a16:creationId xmlns:a16="http://schemas.microsoft.com/office/drawing/2014/main" id="{32934E1A-45F5-1B18-377C-7BC82D27A9D5}"/>
                        </a:ext>
                      </a:extLst>
                    </p:cNvPr>
                    <p:cNvSpPr/>
                    <p:nvPr/>
                  </p:nvSpPr>
                  <p:spPr>
                    <a:xfrm>
                      <a:off x="4114800" y="1755583"/>
                      <a:ext cx="760474"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9" name="TextBox 78">
                      <a:extLst>
                        <a:ext uri="{FF2B5EF4-FFF2-40B4-BE49-F238E27FC236}">
                          <a16:creationId xmlns:a16="http://schemas.microsoft.com/office/drawing/2014/main" id="{C9661E4F-D35B-5F9D-5ED7-EB6DCD32E2AE}"/>
                        </a:ext>
                      </a:extLst>
                    </p:cNvPr>
                    <p:cNvSpPr txBox="1"/>
                    <p:nvPr/>
                  </p:nvSpPr>
                  <p:spPr>
                    <a:xfrm>
                      <a:off x="4108929" y="1780002"/>
                      <a:ext cx="760475" cy="307777"/>
                    </a:xfrm>
                    <a:prstGeom prst="rect">
                      <a:avLst/>
                    </a:prstGeom>
                    <a:noFill/>
                  </p:spPr>
                  <p:txBody>
                    <a:bodyPr wrap="square" rtlCol="0">
                      <a:spAutoFit/>
                    </a:bodyPr>
                    <a:lstStyle/>
                    <a:p>
                      <a:r>
                        <a:rPr lang="en-US" dirty="0">
                          <a:solidFill>
                            <a:schemeClr val="bg1"/>
                          </a:solidFill>
                        </a:rPr>
                        <a:t>Exon 4</a:t>
                      </a:r>
                    </a:p>
                  </p:txBody>
                </p:sp>
              </p:grpSp>
              <p:sp>
                <p:nvSpPr>
                  <p:cNvPr id="82" name="Rectangle 81">
                    <a:extLst>
                      <a:ext uri="{FF2B5EF4-FFF2-40B4-BE49-F238E27FC236}">
                        <a16:creationId xmlns:a16="http://schemas.microsoft.com/office/drawing/2014/main" id="{251FC9BB-5881-1D42-14E4-9583054C20BA}"/>
                      </a:ext>
                    </a:extLst>
                  </p:cNvPr>
                  <p:cNvSpPr/>
                  <p:nvPr/>
                </p:nvSpPr>
                <p:spPr>
                  <a:xfrm>
                    <a:off x="4582668" y="1752906"/>
                    <a:ext cx="647700"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grpSp>
          </p:grpSp>
          <p:sp>
            <p:nvSpPr>
              <p:cNvPr id="85" name="Left Brace 84">
                <a:extLst>
                  <a:ext uri="{FF2B5EF4-FFF2-40B4-BE49-F238E27FC236}">
                    <a16:creationId xmlns:a16="http://schemas.microsoft.com/office/drawing/2014/main" id="{C32B5774-AEED-0775-4495-9C3F596E87E5}"/>
                  </a:ext>
                </a:extLst>
              </p:cNvPr>
              <p:cNvSpPr/>
              <p:nvPr/>
            </p:nvSpPr>
            <p:spPr>
              <a:xfrm rot="16200000">
                <a:off x="3957813" y="1282180"/>
                <a:ext cx="121918" cy="1733320"/>
              </a:xfrm>
              <a:prstGeom prst="leftBrac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60000"/>
                      <a:lumOff val="40000"/>
                    </a:schemeClr>
                  </a:solidFill>
                </a:endParaRPr>
              </a:p>
            </p:txBody>
          </p:sp>
          <p:sp>
            <p:nvSpPr>
              <p:cNvPr id="86" name="TextBox 85">
                <a:extLst>
                  <a:ext uri="{FF2B5EF4-FFF2-40B4-BE49-F238E27FC236}">
                    <a16:creationId xmlns:a16="http://schemas.microsoft.com/office/drawing/2014/main" id="{E02722CA-2284-704E-1A1B-FF9B0BB71B22}"/>
                  </a:ext>
                </a:extLst>
              </p:cNvPr>
              <p:cNvSpPr txBox="1"/>
              <p:nvPr/>
            </p:nvSpPr>
            <p:spPr>
              <a:xfrm>
                <a:off x="3647516" y="2209799"/>
                <a:ext cx="742511" cy="307777"/>
              </a:xfrm>
              <a:prstGeom prst="rect">
                <a:avLst/>
              </a:prstGeom>
              <a:noFill/>
            </p:spPr>
            <p:txBody>
              <a:bodyPr wrap="none" rtlCol="0">
                <a:spAutoFit/>
              </a:bodyPr>
              <a:lstStyle/>
              <a:p>
                <a:r>
                  <a:rPr lang="en-US" dirty="0">
                    <a:solidFill>
                      <a:schemeClr val="accent1">
                        <a:lumMod val="60000"/>
                        <a:lumOff val="40000"/>
                      </a:schemeClr>
                    </a:solidFill>
                  </a:rPr>
                  <a:t>5’ UTR</a:t>
                </a:r>
              </a:p>
            </p:txBody>
          </p:sp>
          <p:sp>
            <p:nvSpPr>
              <p:cNvPr id="87" name="Left Brace 86">
                <a:extLst>
                  <a:ext uri="{FF2B5EF4-FFF2-40B4-BE49-F238E27FC236}">
                    <a16:creationId xmlns:a16="http://schemas.microsoft.com/office/drawing/2014/main" id="{16325063-0A4F-6080-4332-8A5D3C2DD9AD}"/>
                  </a:ext>
                </a:extLst>
              </p:cNvPr>
              <p:cNvSpPr/>
              <p:nvPr/>
            </p:nvSpPr>
            <p:spPr>
              <a:xfrm rot="16200000">
                <a:off x="6463041" y="525511"/>
                <a:ext cx="106367" cy="3231105"/>
              </a:xfrm>
              <a:prstGeom prst="leftBrace">
                <a:avLst/>
              </a:prstGeom>
              <a:ln w="19050">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dirty="0">
                  <a:solidFill>
                    <a:schemeClr val="accent4">
                      <a:lumMod val="60000"/>
                      <a:lumOff val="40000"/>
                    </a:schemeClr>
                  </a:solidFill>
                </a:endParaRPr>
              </a:p>
            </p:txBody>
          </p:sp>
          <p:sp>
            <p:nvSpPr>
              <p:cNvPr id="88" name="TextBox 87">
                <a:extLst>
                  <a:ext uri="{FF2B5EF4-FFF2-40B4-BE49-F238E27FC236}">
                    <a16:creationId xmlns:a16="http://schemas.microsoft.com/office/drawing/2014/main" id="{B1D45577-9673-B8F8-0A8F-2FA4DBE88052}"/>
                  </a:ext>
                </a:extLst>
              </p:cNvPr>
              <p:cNvSpPr txBox="1"/>
              <p:nvPr/>
            </p:nvSpPr>
            <p:spPr>
              <a:xfrm>
                <a:off x="6233935" y="2209799"/>
                <a:ext cx="564578" cy="307777"/>
              </a:xfrm>
              <a:prstGeom prst="rect">
                <a:avLst/>
              </a:prstGeom>
              <a:noFill/>
            </p:spPr>
            <p:txBody>
              <a:bodyPr wrap="none" rtlCol="0">
                <a:spAutoFit/>
              </a:bodyPr>
              <a:lstStyle/>
              <a:p>
                <a:r>
                  <a:rPr lang="en-US" dirty="0">
                    <a:solidFill>
                      <a:schemeClr val="accent4">
                        <a:lumMod val="60000"/>
                        <a:lumOff val="40000"/>
                      </a:schemeClr>
                    </a:solidFill>
                  </a:rPr>
                  <a:t>CDS</a:t>
                </a:r>
              </a:p>
            </p:txBody>
          </p:sp>
        </p:grpSp>
        <p:sp>
          <p:nvSpPr>
            <p:cNvPr id="99" name="Rectangle 98">
              <a:extLst>
                <a:ext uri="{FF2B5EF4-FFF2-40B4-BE49-F238E27FC236}">
                  <a16:creationId xmlns:a16="http://schemas.microsoft.com/office/drawing/2014/main" id="{A79C061B-92C7-D079-39D0-D80320703406}"/>
                </a:ext>
              </a:extLst>
            </p:cNvPr>
            <p:cNvSpPr/>
            <p:nvPr/>
          </p:nvSpPr>
          <p:spPr>
            <a:xfrm>
              <a:off x="2247900" y="1825899"/>
              <a:ext cx="929356" cy="356616"/>
            </a:xfrm>
            <a:prstGeom prst="rect">
              <a:avLst/>
            </a:prstGeom>
            <a:solidFill>
              <a:schemeClr val="accent3">
                <a:lumMod val="60000"/>
                <a:lumOff val="40000"/>
              </a:schemeClr>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Promoter</a:t>
              </a:r>
            </a:p>
          </p:txBody>
        </p:sp>
      </p:grpSp>
      <p:sp>
        <p:nvSpPr>
          <p:cNvPr id="3" name="Multiply 2">
            <a:extLst>
              <a:ext uri="{FF2B5EF4-FFF2-40B4-BE49-F238E27FC236}">
                <a16:creationId xmlns:a16="http://schemas.microsoft.com/office/drawing/2014/main" id="{F69AE76A-AD3A-A07B-D804-8D3A984C98CB}"/>
              </a:ext>
            </a:extLst>
          </p:cNvPr>
          <p:cNvSpPr/>
          <p:nvPr/>
        </p:nvSpPr>
        <p:spPr>
          <a:xfrm>
            <a:off x="2644140" y="2809762"/>
            <a:ext cx="2080260" cy="332196"/>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FCEA81E-E7EE-C277-0B29-376A57FA3A75}"/>
              </a:ext>
            </a:extLst>
          </p:cNvPr>
          <p:cNvSpPr txBox="1"/>
          <p:nvPr/>
        </p:nvSpPr>
        <p:spPr>
          <a:xfrm>
            <a:off x="3885473" y="1925419"/>
            <a:ext cx="1095172" cy="646331"/>
          </a:xfrm>
          <a:prstGeom prst="rect">
            <a:avLst/>
          </a:prstGeom>
          <a:noFill/>
        </p:spPr>
        <p:txBody>
          <a:bodyPr wrap="none" rtlCol="0">
            <a:spAutoFit/>
          </a:bodyPr>
          <a:lstStyle/>
          <a:p>
            <a:pPr algn="ctr"/>
            <a:r>
              <a:rPr lang="en-US" sz="1800" b="1" dirty="0">
                <a:solidFill>
                  <a:srgbClr val="FF0000"/>
                </a:solidFill>
              </a:rPr>
              <a:t>5’ UTR </a:t>
            </a:r>
          </a:p>
          <a:p>
            <a:pPr algn="ctr"/>
            <a:r>
              <a:rPr lang="en-US" sz="1800" b="1" dirty="0">
                <a:solidFill>
                  <a:srgbClr val="FF0000"/>
                </a:solidFill>
              </a:rPr>
              <a:t>Deletion</a:t>
            </a:r>
          </a:p>
        </p:txBody>
      </p:sp>
    </p:spTree>
    <p:extLst>
      <p:ext uri="{BB962C8B-B14F-4D97-AF65-F5344CB8AC3E}">
        <p14:creationId xmlns:p14="http://schemas.microsoft.com/office/powerpoint/2010/main" val="2070594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BC5B56CA-4BC6-DD8D-2AE6-689EF8027FCF}"/>
            </a:ext>
          </a:extLst>
        </p:cNvPr>
        <p:cNvGrpSpPr/>
        <p:nvPr/>
      </p:nvGrpSpPr>
      <p:grpSpPr>
        <a:xfrm>
          <a:off x="0" y="0"/>
          <a:ext cx="0" cy="0"/>
          <a:chOff x="0" y="0"/>
          <a:chExt cx="0" cy="0"/>
        </a:xfrm>
      </p:grpSpPr>
      <p:pic>
        <p:nvPicPr>
          <p:cNvPr id="47" name="Picture 46" descr="A graph showing the number of gene sets&#10;&#10;Description automatically generated with medium confidence">
            <a:extLst>
              <a:ext uri="{FF2B5EF4-FFF2-40B4-BE49-F238E27FC236}">
                <a16:creationId xmlns:a16="http://schemas.microsoft.com/office/drawing/2014/main" id="{309BF32B-FE35-1C79-F3E4-9D15B5C54740}"/>
              </a:ext>
            </a:extLst>
          </p:cNvPr>
          <p:cNvPicPr>
            <a:picLocks noChangeAspect="1"/>
          </p:cNvPicPr>
          <p:nvPr/>
        </p:nvPicPr>
        <p:blipFill>
          <a:blip r:embed="rId3"/>
          <a:srcRect l="65180" t="39607" r="2186" b="44510"/>
          <a:stretch/>
        </p:blipFill>
        <p:spPr>
          <a:xfrm>
            <a:off x="4304970" y="4338556"/>
            <a:ext cx="2798859" cy="804944"/>
          </a:xfrm>
          <a:prstGeom prst="rect">
            <a:avLst/>
          </a:prstGeom>
        </p:spPr>
      </p:pic>
      <p:grpSp>
        <p:nvGrpSpPr>
          <p:cNvPr id="18" name="Group 17">
            <a:extLst>
              <a:ext uri="{FF2B5EF4-FFF2-40B4-BE49-F238E27FC236}">
                <a16:creationId xmlns:a16="http://schemas.microsoft.com/office/drawing/2014/main" id="{6E6DB370-81E5-F3E7-0253-9E013232E36C}"/>
              </a:ext>
            </a:extLst>
          </p:cNvPr>
          <p:cNvGrpSpPr/>
          <p:nvPr/>
        </p:nvGrpSpPr>
        <p:grpSpPr>
          <a:xfrm>
            <a:off x="3383200" y="1747318"/>
            <a:ext cx="5677069" cy="2677511"/>
            <a:chOff x="3383200" y="1747318"/>
            <a:chExt cx="5677069" cy="2677511"/>
          </a:xfrm>
        </p:grpSpPr>
        <p:grpSp>
          <p:nvGrpSpPr>
            <p:cNvPr id="21" name="Group 20">
              <a:extLst>
                <a:ext uri="{FF2B5EF4-FFF2-40B4-BE49-F238E27FC236}">
                  <a16:creationId xmlns:a16="http://schemas.microsoft.com/office/drawing/2014/main" id="{4CFA7E19-74C8-FB60-B15F-F0C26298967D}"/>
                </a:ext>
              </a:extLst>
            </p:cNvPr>
            <p:cNvGrpSpPr/>
            <p:nvPr/>
          </p:nvGrpSpPr>
          <p:grpSpPr>
            <a:xfrm>
              <a:off x="4209323" y="1747318"/>
              <a:ext cx="4850946" cy="2677511"/>
              <a:chOff x="4209323" y="1747318"/>
              <a:chExt cx="4850946" cy="2677511"/>
            </a:xfrm>
          </p:grpSpPr>
          <p:grpSp>
            <p:nvGrpSpPr>
              <p:cNvPr id="25" name="Group 24">
                <a:extLst>
                  <a:ext uri="{FF2B5EF4-FFF2-40B4-BE49-F238E27FC236}">
                    <a16:creationId xmlns:a16="http://schemas.microsoft.com/office/drawing/2014/main" id="{22B5A1E2-2384-3234-C490-4F172B9FEB02}"/>
                  </a:ext>
                </a:extLst>
              </p:cNvPr>
              <p:cNvGrpSpPr/>
              <p:nvPr/>
            </p:nvGrpSpPr>
            <p:grpSpPr>
              <a:xfrm>
                <a:off x="4209323" y="2144840"/>
                <a:ext cx="4850946" cy="2279989"/>
                <a:chOff x="4209323" y="2153632"/>
                <a:chExt cx="4850946" cy="2279989"/>
              </a:xfrm>
            </p:grpSpPr>
            <p:grpSp>
              <p:nvGrpSpPr>
                <p:cNvPr id="27" name="Group 26">
                  <a:extLst>
                    <a:ext uri="{FF2B5EF4-FFF2-40B4-BE49-F238E27FC236}">
                      <a16:creationId xmlns:a16="http://schemas.microsoft.com/office/drawing/2014/main" id="{411EA7C7-8C77-CB5C-2B5A-B0296EEAECB5}"/>
                    </a:ext>
                  </a:extLst>
                </p:cNvPr>
                <p:cNvGrpSpPr/>
                <p:nvPr/>
              </p:nvGrpSpPr>
              <p:grpSpPr>
                <a:xfrm>
                  <a:off x="4209323" y="2153632"/>
                  <a:ext cx="4850946" cy="2067276"/>
                  <a:chOff x="3071435" y="3076223"/>
                  <a:chExt cx="4850946" cy="2067276"/>
                </a:xfrm>
              </p:grpSpPr>
              <p:pic>
                <p:nvPicPr>
                  <p:cNvPr id="33" name="Picture 32" descr="A graph of a gene set&#10;&#10;Description automatically generated with medium confidence">
                    <a:extLst>
                      <a:ext uri="{FF2B5EF4-FFF2-40B4-BE49-F238E27FC236}">
                        <a16:creationId xmlns:a16="http://schemas.microsoft.com/office/drawing/2014/main" id="{60F1F8D8-9367-EA96-ED44-6B3C490BBCFB}"/>
                      </a:ext>
                    </a:extLst>
                  </p:cNvPr>
                  <p:cNvPicPr>
                    <a:picLocks noChangeAspect="1"/>
                  </p:cNvPicPr>
                  <p:nvPr/>
                </p:nvPicPr>
                <p:blipFill>
                  <a:blip r:embed="rId4"/>
                  <a:srcRect t="95993" r="37457" b="-34"/>
                  <a:stretch/>
                </p:blipFill>
                <p:spPr>
                  <a:xfrm>
                    <a:off x="3071435" y="4773140"/>
                    <a:ext cx="4850946" cy="370359"/>
                  </a:xfrm>
                  <a:prstGeom prst="rect">
                    <a:avLst/>
                  </a:prstGeom>
                </p:spPr>
              </p:pic>
              <p:pic>
                <p:nvPicPr>
                  <p:cNvPr id="46" name="Picture 45" descr="A graph of a gene set&#10;&#10;Description automatically generated with medium confidence">
                    <a:extLst>
                      <a:ext uri="{FF2B5EF4-FFF2-40B4-BE49-F238E27FC236}">
                        <a16:creationId xmlns:a16="http://schemas.microsoft.com/office/drawing/2014/main" id="{18A2C65D-4B68-2FC2-235C-0484AF9ABC68}"/>
                      </a:ext>
                    </a:extLst>
                  </p:cNvPr>
                  <p:cNvPicPr>
                    <a:picLocks noChangeAspect="1"/>
                  </p:cNvPicPr>
                  <p:nvPr/>
                </p:nvPicPr>
                <p:blipFill>
                  <a:blip r:embed="rId4"/>
                  <a:srcRect t="73471" r="37457" b="8017"/>
                  <a:stretch/>
                </p:blipFill>
                <p:spPr>
                  <a:xfrm>
                    <a:off x="3071435" y="3076223"/>
                    <a:ext cx="4850946" cy="1696917"/>
                  </a:xfrm>
                  <a:prstGeom prst="rect">
                    <a:avLst/>
                  </a:prstGeom>
                </p:spPr>
              </p:pic>
            </p:grpSp>
            <p:sp>
              <p:nvSpPr>
                <p:cNvPr id="28" name="TextBox 27">
                  <a:extLst>
                    <a:ext uri="{FF2B5EF4-FFF2-40B4-BE49-F238E27FC236}">
                      <a16:creationId xmlns:a16="http://schemas.microsoft.com/office/drawing/2014/main" id="{ECEAC336-CF88-3C15-CECA-A3800E5C516F}"/>
                    </a:ext>
                  </a:extLst>
                </p:cNvPr>
                <p:cNvSpPr txBox="1"/>
                <p:nvPr/>
              </p:nvSpPr>
              <p:spPr>
                <a:xfrm>
                  <a:off x="5751381" y="4125844"/>
                  <a:ext cx="1766830" cy="307777"/>
                </a:xfrm>
                <a:prstGeom prst="rect">
                  <a:avLst/>
                </a:prstGeom>
                <a:noFill/>
              </p:spPr>
              <p:txBody>
                <a:bodyPr wrap="none" rtlCol="0">
                  <a:spAutoFit/>
                </a:bodyPr>
                <a:lstStyle/>
                <a:p>
                  <a:r>
                    <a:rPr lang="en-US" dirty="0">
                      <a:solidFill>
                        <a:srgbClr val="4E4E4E"/>
                      </a:solidFill>
                    </a:rPr>
                    <a:t>Odds ratio (95% CI)</a:t>
                  </a:r>
                </a:p>
              </p:txBody>
            </p:sp>
          </p:grpSp>
          <p:sp>
            <p:nvSpPr>
              <p:cNvPr id="26" name="TextBox 25">
                <a:extLst>
                  <a:ext uri="{FF2B5EF4-FFF2-40B4-BE49-F238E27FC236}">
                    <a16:creationId xmlns:a16="http://schemas.microsoft.com/office/drawing/2014/main" id="{F9CEA90A-82B8-1C4B-B694-72163A11B6B1}"/>
                  </a:ext>
                </a:extLst>
              </p:cNvPr>
              <p:cNvSpPr txBox="1"/>
              <p:nvPr/>
            </p:nvSpPr>
            <p:spPr>
              <a:xfrm>
                <a:off x="5837141" y="1747318"/>
                <a:ext cx="1595309" cy="369332"/>
              </a:xfrm>
              <a:prstGeom prst="rect">
                <a:avLst/>
              </a:prstGeom>
              <a:noFill/>
            </p:spPr>
            <p:txBody>
              <a:bodyPr wrap="none" rtlCol="0">
                <a:spAutoFit/>
              </a:bodyPr>
              <a:lstStyle/>
              <a:p>
                <a:r>
                  <a:rPr lang="en-US" sz="1800" b="1" dirty="0"/>
                  <a:t>Deletion SVs</a:t>
                </a:r>
              </a:p>
            </p:txBody>
          </p:sp>
        </p:grpSp>
        <p:sp>
          <p:nvSpPr>
            <p:cNvPr id="24" name="TextBox 23">
              <a:extLst>
                <a:ext uri="{FF2B5EF4-FFF2-40B4-BE49-F238E27FC236}">
                  <a16:creationId xmlns:a16="http://schemas.microsoft.com/office/drawing/2014/main" id="{A5350A20-E58A-7E11-D65E-915CD557E656}"/>
                </a:ext>
              </a:extLst>
            </p:cNvPr>
            <p:cNvSpPr txBox="1"/>
            <p:nvPr/>
          </p:nvSpPr>
          <p:spPr>
            <a:xfrm>
              <a:off x="3383200" y="2839409"/>
              <a:ext cx="742512" cy="307777"/>
            </a:xfrm>
            <a:prstGeom prst="rect">
              <a:avLst/>
            </a:prstGeom>
            <a:noFill/>
          </p:spPr>
          <p:txBody>
            <a:bodyPr wrap="none" rtlCol="0">
              <a:spAutoFit/>
            </a:bodyPr>
            <a:lstStyle/>
            <a:p>
              <a:pPr algn="ctr"/>
              <a:r>
                <a:rPr lang="en-US" dirty="0">
                  <a:solidFill>
                    <a:srgbClr val="4E4E4E"/>
                  </a:solidFill>
                </a:rPr>
                <a:t>5’ UTR</a:t>
              </a:r>
            </a:p>
          </p:txBody>
        </p:sp>
      </p:grpSp>
      <p:sp>
        <p:nvSpPr>
          <p:cNvPr id="45" name="TextBox 44">
            <a:extLst>
              <a:ext uri="{FF2B5EF4-FFF2-40B4-BE49-F238E27FC236}">
                <a16:creationId xmlns:a16="http://schemas.microsoft.com/office/drawing/2014/main" id="{927B5933-2172-53D8-6152-6CBE4E931D0D}"/>
              </a:ext>
            </a:extLst>
          </p:cNvPr>
          <p:cNvSpPr txBox="1"/>
          <p:nvPr/>
        </p:nvSpPr>
        <p:spPr>
          <a:xfrm>
            <a:off x="-1" y="1108215"/>
            <a:ext cx="3338623" cy="2677656"/>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affecting promoter and 5’ UTR regions show a strong positive enrichment in constrained genes and schizophrenia-associated genes</a:t>
            </a:r>
          </a:p>
        </p:txBody>
      </p:sp>
      <p:sp>
        <p:nvSpPr>
          <p:cNvPr id="20" name="Rectangle 19">
            <a:extLst>
              <a:ext uri="{FF2B5EF4-FFF2-40B4-BE49-F238E27FC236}">
                <a16:creationId xmlns:a16="http://schemas.microsoft.com/office/drawing/2014/main" id="{3BF6E307-E055-72A7-1219-A2BC760E3E4E}"/>
              </a:ext>
            </a:extLst>
          </p:cNvPr>
          <p:cNvSpPr/>
          <p:nvPr/>
        </p:nvSpPr>
        <p:spPr>
          <a:xfrm>
            <a:off x="4239016" y="3394515"/>
            <a:ext cx="1434666" cy="3908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26E2177-54C5-0F17-9B05-AD296B9B79D1}"/>
              </a:ext>
            </a:extLst>
          </p:cNvPr>
          <p:cNvSpPr/>
          <p:nvPr/>
        </p:nvSpPr>
        <p:spPr>
          <a:xfrm>
            <a:off x="4239016" y="2123425"/>
            <a:ext cx="4904984" cy="3908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38BF5F-6A70-619F-E94E-D5B8D04C7E4F}"/>
              </a:ext>
            </a:extLst>
          </p:cNvPr>
          <p:cNvGrpSpPr/>
          <p:nvPr/>
        </p:nvGrpSpPr>
        <p:grpSpPr>
          <a:xfrm>
            <a:off x="-3387" y="-1"/>
            <a:ext cx="3101964" cy="5143500"/>
            <a:chOff x="-3648" y="-1"/>
            <a:chExt cx="3342271" cy="5143500"/>
          </a:xfrm>
        </p:grpSpPr>
        <p:sp>
          <p:nvSpPr>
            <p:cNvPr id="11" name="Rectangle 10">
              <a:extLst>
                <a:ext uri="{FF2B5EF4-FFF2-40B4-BE49-F238E27FC236}">
                  <a16:creationId xmlns:a16="http://schemas.microsoft.com/office/drawing/2014/main" id="{1643D66B-FA10-526B-B2C4-66057289F36F}"/>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604A45D-B33F-321F-42AC-94AF4A8CA460}"/>
                </a:ext>
              </a:extLst>
            </p:cNvPr>
            <p:cNvSpPr txBox="1"/>
            <p:nvPr/>
          </p:nvSpPr>
          <p:spPr>
            <a:xfrm>
              <a:off x="-3648" y="1602253"/>
              <a:ext cx="3338622" cy="1938992"/>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affecting </a:t>
              </a:r>
            </a:p>
            <a:p>
              <a:pPr algn="ct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5’ UTR regions suggest a </a:t>
              </a:r>
              <a:r>
                <a:rPr lang="en-US" sz="2000"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positive enrichment</a:t>
              </a: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in constrained and schizophrenia-associated genes</a:t>
              </a:r>
            </a:p>
          </p:txBody>
        </p:sp>
      </p:grpSp>
      <p:grpSp>
        <p:nvGrpSpPr>
          <p:cNvPr id="48" name="Group 47">
            <a:extLst>
              <a:ext uri="{FF2B5EF4-FFF2-40B4-BE49-F238E27FC236}">
                <a16:creationId xmlns:a16="http://schemas.microsoft.com/office/drawing/2014/main" id="{F450F393-FF8A-8AD1-EE77-936D2A141503}"/>
              </a:ext>
            </a:extLst>
          </p:cNvPr>
          <p:cNvGrpSpPr/>
          <p:nvPr/>
        </p:nvGrpSpPr>
        <p:grpSpPr>
          <a:xfrm>
            <a:off x="3140044" y="490051"/>
            <a:ext cx="5920225" cy="844910"/>
            <a:chOff x="2247900" y="1825899"/>
            <a:chExt cx="5920225" cy="844910"/>
          </a:xfrm>
        </p:grpSpPr>
        <p:grpSp>
          <p:nvGrpSpPr>
            <p:cNvPr id="49" name="Group 48">
              <a:extLst>
                <a:ext uri="{FF2B5EF4-FFF2-40B4-BE49-F238E27FC236}">
                  <a16:creationId xmlns:a16="http://schemas.microsoft.com/office/drawing/2014/main" id="{E9196C23-DE0A-9B6B-E2E8-60E30924F9FD}"/>
                </a:ext>
              </a:extLst>
            </p:cNvPr>
            <p:cNvGrpSpPr/>
            <p:nvPr/>
          </p:nvGrpSpPr>
          <p:grpSpPr>
            <a:xfrm>
              <a:off x="3182591" y="1825899"/>
              <a:ext cx="4985534" cy="844910"/>
              <a:chOff x="3152111" y="1672666"/>
              <a:chExt cx="4985534" cy="844910"/>
            </a:xfrm>
          </p:grpSpPr>
          <p:grpSp>
            <p:nvGrpSpPr>
              <p:cNvPr id="51" name="Group 50">
                <a:extLst>
                  <a:ext uri="{FF2B5EF4-FFF2-40B4-BE49-F238E27FC236}">
                    <a16:creationId xmlns:a16="http://schemas.microsoft.com/office/drawing/2014/main" id="{726AD984-429E-8A89-72B6-BBBEB70C2DED}"/>
                  </a:ext>
                </a:extLst>
              </p:cNvPr>
              <p:cNvGrpSpPr/>
              <p:nvPr/>
            </p:nvGrpSpPr>
            <p:grpSpPr>
              <a:xfrm>
                <a:off x="3152111" y="1672666"/>
                <a:ext cx="4985534" cy="356617"/>
                <a:chOff x="1017500" y="1752906"/>
                <a:chExt cx="4985534" cy="356617"/>
              </a:xfrm>
            </p:grpSpPr>
            <p:sp>
              <p:nvSpPr>
                <p:cNvPr id="56" name="Rectangle 55">
                  <a:extLst>
                    <a:ext uri="{FF2B5EF4-FFF2-40B4-BE49-F238E27FC236}">
                      <a16:creationId xmlns:a16="http://schemas.microsoft.com/office/drawing/2014/main" id="{3AA1B543-C14B-1052-1A7C-15DEC3EAEBFE}"/>
                    </a:ext>
                  </a:extLst>
                </p:cNvPr>
                <p:cNvSpPr/>
                <p:nvPr/>
              </p:nvSpPr>
              <p:spPr>
                <a:xfrm>
                  <a:off x="2523744" y="1752907"/>
                  <a:ext cx="227076" cy="356616"/>
                </a:xfrm>
                <a:prstGeom prst="rect">
                  <a:avLst/>
                </a:prstGeom>
                <a:solidFill>
                  <a:srgbClr val="818689"/>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57" name="Group 56">
                  <a:extLst>
                    <a:ext uri="{FF2B5EF4-FFF2-40B4-BE49-F238E27FC236}">
                      <a16:creationId xmlns:a16="http://schemas.microsoft.com/office/drawing/2014/main" id="{3068C897-0524-B8FC-7B37-451D88191FFB}"/>
                    </a:ext>
                  </a:extLst>
                </p:cNvPr>
                <p:cNvGrpSpPr/>
                <p:nvPr/>
              </p:nvGrpSpPr>
              <p:grpSpPr>
                <a:xfrm>
                  <a:off x="1017500" y="1752906"/>
                  <a:ext cx="4985534" cy="356617"/>
                  <a:chOff x="1017500" y="1752906"/>
                  <a:chExt cx="4985534" cy="356617"/>
                </a:xfrm>
              </p:grpSpPr>
              <p:sp>
                <p:nvSpPr>
                  <p:cNvPr id="58" name="Rectangle 57">
                    <a:extLst>
                      <a:ext uri="{FF2B5EF4-FFF2-40B4-BE49-F238E27FC236}">
                        <a16:creationId xmlns:a16="http://schemas.microsoft.com/office/drawing/2014/main" id="{E806AAFB-C053-B0D2-8B22-512F5517F56C}"/>
                      </a:ext>
                    </a:extLst>
                  </p:cNvPr>
                  <p:cNvSpPr/>
                  <p:nvPr/>
                </p:nvSpPr>
                <p:spPr>
                  <a:xfrm>
                    <a:off x="1844040" y="1752907"/>
                    <a:ext cx="685799"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sp>
                <p:nvSpPr>
                  <p:cNvPr id="59" name="Rectangle 58">
                    <a:extLst>
                      <a:ext uri="{FF2B5EF4-FFF2-40B4-BE49-F238E27FC236}">
                        <a16:creationId xmlns:a16="http://schemas.microsoft.com/office/drawing/2014/main" id="{1DCB7EF5-EA79-A4EF-E2A9-21790E9C3D17}"/>
                      </a:ext>
                    </a:extLst>
                  </p:cNvPr>
                  <p:cNvSpPr/>
                  <p:nvPr/>
                </p:nvSpPr>
                <p:spPr>
                  <a:xfrm>
                    <a:off x="1017500" y="1752907"/>
                    <a:ext cx="824790" cy="356616"/>
                  </a:xfrm>
                  <a:prstGeom prst="rect">
                    <a:avLst/>
                  </a:prstGeom>
                  <a:solidFill>
                    <a:srgbClr val="818689"/>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Exon 1</a:t>
                    </a:r>
                  </a:p>
                </p:txBody>
              </p:sp>
              <p:sp>
                <p:nvSpPr>
                  <p:cNvPr id="60" name="Rectangle 59">
                    <a:extLst>
                      <a:ext uri="{FF2B5EF4-FFF2-40B4-BE49-F238E27FC236}">
                        <a16:creationId xmlns:a16="http://schemas.microsoft.com/office/drawing/2014/main" id="{D88C2202-2D08-9DEF-D7BA-DF3122E18928}"/>
                      </a:ext>
                    </a:extLst>
                  </p:cNvPr>
                  <p:cNvSpPr/>
                  <p:nvPr/>
                </p:nvSpPr>
                <p:spPr>
                  <a:xfrm>
                    <a:off x="2750819" y="1752907"/>
                    <a:ext cx="533399"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1" name="TextBox 60">
                    <a:extLst>
                      <a:ext uri="{FF2B5EF4-FFF2-40B4-BE49-F238E27FC236}">
                        <a16:creationId xmlns:a16="http://schemas.microsoft.com/office/drawing/2014/main" id="{5D15CA8C-D1C1-4485-2C30-33A62713BBA9}"/>
                      </a:ext>
                    </a:extLst>
                  </p:cNvPr>
                  <p:cNvSpPr txBox="1"/>
                  <p:nvPr/>
                </p:nvSpPr>
                <p:spPr>
                  <a:xfrm>
                    <a:off x="2523744" y="1777326"/>
                    <a:ext cx="760475" cy="307777"/>
                  </a:xfrm>
                  <a:prstGeom prst="rect">
                    <a:avLst/>
                  </a:prstGeom>
                  <a:noFill/>
                </p:spPr>
                <p:txBody>
                  <a:bodyPr wrap="square" rtlCol="0">
                    <a:spAutoFit/>
                  </a:bodyPr>
                  <a:lstStyle/>
                  <a:p>
                    <a:r>
                      <a:rPr lang="en-US" dirty="0">
                        <a:solidFill>
                          <a:schemeClr val="bg1"/>
                        </a:solidFill>
                      </a:rPr>
                      <a:t>Exon 2</a:t>
                    </a:r>
                  </a:p>
                </p:txBody>
              </p:sp>
              <p:sp>
                <p:nvSpPr>
                  <p:cNvPr id="62" name="Rectangle 61">
                    <a:extLst>
                      <a:ext uri="{FF2B5EF4-FFF2-40B4-BE49-F238E27FC236}">
                        <a16:creationId xmlns:a16="http://schemas.microsoft.com/office/drawing/2014/main" id="{1DA2AAC9-E1F6-9CB7-1D3D-5E8CD3D343F9}"/>
                      </a:ext>
                    </a:extLst>
                  </p:cNvPr>
                  <p:cNvSpPr/>
                  <p:nvPr/>
                </p:nvSpPr>
                <p:spPr>
                  <a:xfrm>
                    <a:off x="3284219" y="1752906"/>
                    <a:ext cx="640081"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sp>
                <p:nvSpPr>
                  <p:cNvPr id="63" name="Rectangle 62">
                    <a:extLst>
                      <a:ext uri="{FF2B5EF4-FFF2-40B4-BE49-F238E27FC236}">
                        <a16:creationId xmlns:a16="http://schemas.microsoft.com/office/drawing/2014/main" id="{26B23FE0-5271-76D4-7A4F-23FB7C49026D}"/>
                      </a:ext>
                    </a:extLst>
                  </p:cNvPr>
                  <p:cNvSpPr/>
                  <p:nvPr/>
                </p:nvSpPr>
                <p:spPr>
                  <a:xfrm>
                    <a:off x="3924300" y="1752906"/>
                    <a:ext cx="647700"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4" name="TextBox 63">
                    <a:extLst>
                      <a:ext uri="{FF2B5EF4-FFF2-40B4-BE49-F238E27FC236}">
                        <a16:creationId xmlns:a16="http://schemas.microsoft.com/office/drawing/2014/main" id="{F9F8F25D-F607-3066-EA03-B7DEAF99C67E}"/>
                      </a:ext>
                    </a:extLst>
                  </p:cNvPr>
                  <p:cNvSpPr txBox="1"/>
                  <p:nvPr/>
                </p:nvSpPr>
                <p:spPr>
                  <a:xfrm>
                    <a:off x="3887723" y="1777326"/>
                    <a:ext cx="781812" cy="307777"/>
                  </a:xfrm>
                  <a:prstGeom prst="rect">
                    <a:avLst/>
                  </a:prstGeom>
                  <a:noFill/>
                </p:spPr>
                <p:txBody>
                  <a:bodyPr wrap="square" rtlCol="0">
                    <a:spAutoFit/>
                  </a:bodyPr>
                  <a:lstStyle/>
                  <a:p>
                    <a:r>
                      <a:rPr lang="en-US" dirty="0">
                        <a:solidFill>
                          <a:schemeClr val="bg1"/>
                        </a:solidFill>
                      </a:rPr>
                      <a:t>Exon 3</a:t>
                    </a:r>
                  </a:p>
                </p:txBody>
              </p:sp>
              <p:grpSp>
                <p:nvGrpSpPr>
                  <p:cNvPr id="65" name="Group 64">
                    <a:extLst>
                      <a:ext uri="{FF2B5EF4-FFF2-40B4-BE49-F238E27FC236}">
                        <a16:creationId xmlns:a16="http://schemas.microsoft.com/office/drawing/2014/main" id="{74FB5055-1B1B-3D77-B733-0D0A2D08EB5C}"/>
                      </a:ext>
                    </a:extLst>
                  </p:cNvPr>
                  <p:cNvGrpSpPr/>
                  <p:nvPr/>
                </p:nvGrpSpPr>
                <p:grpSpPr>
                  <a:xfrm>
                    <a:off x="5236689" y="1752906"/>
                    <a:ext cx="766345" cy="356616"/>
                    <a:chOff x="4108929" y="1755583"/>
                    <a:chExt cx="766345" cy="356616"/>
                  </a:xfrm>
                </p:grpSpPr>
                <p:sp>
                  <p:nvSpPr>
                    <p:cNvPr id="67" name="Rectangle 66">
                      <a:extLst>
                        <a:ext uri="{FF2B5EF4-FFF2-40B4-BE49-F238E27FC236}">
                          <a16:creationId xmlns:a16="http://schemas.microsoft.com/office/drawing/2014/main" id="{089EC888-A066-50F1-FCFF-84ECF4B4336B}"/>
                        </a:ext>
                      </a:extLst>
                    </p:cNvPr>
                    <p:cNvSpPr/>
                    <p:nvPr/>
                  </p:nvSpPr>
                  <p:spPr>
                    <a:xfrm>
                      <a:off x="4114800" y="1755583"/>
                      <a:ext cx="760474" cy="356616"/>
                    </a:xfrm>
                    <a:prstGeom prst="rect">
                      <a:avLst/>
                    </a:prstGeom>
                    <a:solidFill>
                      <a:srgbClr val="4C5052"/>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8" name="TextBox 67">
                      <a:extLst>
                        <a:ext uri="{FF2B5EF4-FFF2-40B4-BE49-F238E27FC236}">
                          <a16:creationId xmlns:a16="http://schemas.microsoft.com/office/drawing/2014/main" id="{85C03749-E310-34DE-056F-1ECDFCCCDF84}"/>
                        </a:ext>
                      </a:extLst>
                    </p:cNvPr>
                    <p:cNvSpPr txBox="1"/>
                    <p:nvPr/>
                  </p:nvSpPr>
                  <p:spPr>
                    <a:xfrm>
                      <a:off x="4108929" y="1780002"/>
                      <a:ext cx="760475" cy="307777"/>
                    </a:xfrm>
                    <a:prstGeom prst="rect">
                      <a:avLst/>
                    </a:prstGeom>
                    <a:noFill/>
                  </p:spPr>
                  <p:txBody>
                    <a:bodyPr wrap="square" rtlCol="0">
                      <a:spAutoFit/>
                    </a:bodyPr>
                    <a:lstStyle/>
                    <a:p>
                      <a:r>
                        <a:rPr lang="en-US" dirty="0">
                          <a:solidFill>
                            <a:schemeClr val="bg1"/>
                          </a:solidFill>
                        </a:rPr>
                        <a:t>Exon 4</a:t>
                      </a:r>
                    </a:p>
                  </p:txBody>
                </p:sp>
              </p:grpSp>
              <p:sp>
                <p:nvSpPr>
                  <p:cNvPr id="66" name="Rectangle 65">
                    <a:extLst>
                      <a:ext uri="{FF2B5EF4-FFF2-40B4-BE49-F238E27FC236}">
                        <a16:creationId xmlns:a16="http://schemas.microsoft.com/office/drawing/2014/main" id="{8C4578F3-5778-F031-DA37-B293C75FD7E3}"/>
                      </a:ext>
                    </a:extLst>
                  </p:cNvPr>
                  <p:cNvSpPr/>
                  <p:nvPr/>
                </p:nvSpPr>
                <p:spPr>
                  <a:xfrm>
                    <a:off x="4582668" y="1752906"/>
                    <a:ext cx="647700" cy="356616"/>
                  </a:xfrm>
                  <a:prstGeom prst="rect">
                    <a:avLst/>
                  </a:prstGeom>
                  <a:solidFill>
                    <a:srgbClr val="D9D9D9"/>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Intron</a:t>
                    </a:r>
                  </a:p>
                </p:txBody>
              </p:sp>
            </p:grpSp>
          </p:grpSp>
          <p:sp>
            <p:nvSpPr>
              <p:cNvPr id="52" name="Left Brace 51">
                <a:extLst>
                  <a:ext uri="{FF2B5EF4-FFF2-40B4-BE49-F238E27FC236}">
                    <a16:creationId xmlns:a16="http://schemas.microsoft.com/office/drawing/2014/main" id="{79FFC874-E811-B8F9-EDF0-D68EE42771B7}"/>
                  </a:ext>
                </a:extLst>
              </p:cNvPr>
              <p:cNvSpPr/>
              <p:nvPr/>
            </p:nvSpPr>
            <p:spPr>
              <a:xfrm rot="16200000">
                <a:off x="3957813" y="1282180"/>
                <a:ext cx="121918" cy="1733320"/>
              </a:xfrm>
              <a:prstGeom prst="leftBrac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60000"/>
                      <a:lumOff val="40000"/>
                    </a:schemeClr>
                  </a:solidFill>
                </a:endParaRPr>
              </a:p>
            </p:txBody>
          </p:sp>
          <p:sp>
            <p:nvSpPr>
              <p:cNvPr id="53" name="TextBox 52">
                <a:extLst>
                  <a:ext uri="{FF2B5EF4-FFF2-40B4-BE49-F238E27FC236}">
                    <a16:creationId xmlns:a16="http://schemas.microsoft.com/office/drawing/2014/main" id="{FBC747AA-48E6-9B67-14B8-86337BD6ABA3}"/>
                  </a:ext>
                </a:extLst>
              </p:cNvPr>
              <p:cNvSpPr txBox="1"/>
              <p:nvPr/>
            </p:nvSpPr>
            <p:spPr>
              <a:xfrm>
                <a:off x="3647516" y="2209799"/>
                <a:ext cx="742511" cy="307777"/>
              </a:xfrm>
              <a:prstGeom prst="rect">
                <a:avLst/>
              </a:prstGeom>
              <a:noFill/>
            </p:spPr>
            <p:txBody>
              <a:bodyPr wrap="none" rtlCol="0">
                <a:spAutoFit/>
              </a:bodyPr>
              <a:lstStyle/>
              <a:p>
                <a:r>
                  <a:rPr lang="en-US" dirty="0">
                    <a:solidFill>
                      <a:schemeClr val="accent1">
                        <a:lumMod val="60000"/>
                        <a:lumOff val="40000"/>
                      </a:schemeClr>
                    </a:solidFill>
                  </a:rPr>
                  <a:t>5’ UTR</a:t>
                </a:r>
              </a:p>
            </p:txBody>
          </p:sp>
          <p:sp>
            <p:nvSpPr>
              <p:cNvPr id="54" name="Left Brace 53">
                <a:extLst>
                  <a:ext uri="{FF2B5EF4-FFF2-40B4-BE49-F238E27FC236}">
                    <a16:creationId xmlns:a16="http://schemas.microsoft.com/office/drawing/2014/main" id="{F3FD066E-9B06-E60E-F67A-85B26C2DD2F0}"/>
                  </a:ext>
                </a:extLst>
              </p:cNvPr>
              <p:cNvSpPr/>
              <p:nvPr/>
            </p:nvSpPr>
            <p:spPr>
              <a:xfrm rot="16200000">
                <a:off x="6463041" y="525511"/>
                <a:ext cx="106367" cy="3231105"/>
              </a:xfrm>
              <a:prstGeom prst="leftBrace">
                <a:avLst/>
              </a:prstGeom>
              <a:ln w="19050">
                <a:solidFill>
                  <a:schemeClr val="accent4">
                    <a:lumMod val="60000"/>
                    <a:lumOff val="4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dirty="0">
                  <a:solidFill>
                    <a:schemeClr val="accent4">
                      <a:lumMod val="60000"/>
                      <a:lumOff val="40000"/>
                    </a:schemeClr>
                  </a:solidFill>
                </a:endParaRPr>
              </a:p>
            </p:txBody>
          </p:sp>
          <p:sp>
            <p:nvSpPr>
              <p:cNvPr id="55" name="TextBox 54">
                <a:extLst>
                  <a:ext uri="{FF2B5EF4-FFF2-40B4-BE49-F238E27FC236}">
                    <a16:creationId xmlns:a16="http://schemas.microsoft.com/office/drawing/2014/main" id="{307D4E6B-D644-66F9-8E5D-CECC9FD32E7B}"/>
                  </a:ext>
                </a:extLst>
              </p:cNvPr>
              <p:cNvSpPr txBox="1"/>
              <p:nvPr/>
            </p:nvSpPr>
            <p:spPr>
              <a:xfrm>
                <a:off x="6233935" y="2209799"/>
                <a:ext cx="564578" cy="307777"/>
              </a:xfrm>
              <a:prstGeom prst="rect">
                <a:avLst/>
              </a:prstGeom>
              <a:noFill/>
            </p:spPr>
            <p:txBody>
              <a:bodyPr wrap="none" rtlCol="0">
                <a:spAutoFit/>
              </a:bodyPr>
              <a:lstStyle/>
              <a:p>
                <a:r>
                  <a:rPr lang="en-US" dirty="0">
                    <a:solidFill>
                      <a:schemeClr val="accent4">
                        <a:lumMod val="60000"/>
                        <a:lumOff val="40000"/>
                      </a:schemeClr>
                    </a:solidFill>
                  </a:rPr>
                  <a:t>CDS</a:t>
                </a:r>
              </a:p>
            </p:txBody>
          </p:sp>
        </p:grpSp>
        <p:sp>
          <p:nvSpPr>
            <p:cNvPr id="50" name="Rectangle 49">
              <a:extLst>
                <a:ext uri="{FF2B5EF4-FFF2-40B4-BE49-F238E27FC236}">
                  <a16:creationId xmlns:a16="http://schemas.microsoft.com/office/drawing/2014/main" id="{2C4C434B-C30E-6A05-0EE0-3E936363B482}"/>
                </a:ext>
              </a:extLst>
            </p:cNvPr>
            <p:cNvSpPr/>
            <p:nvPr/>
          </p:nvSpPr>
          <p:spPr>
            <a:xfrm>
              <a:off x="2247900" y="1825899"/>
              <a:ext cx="929356" cy="356616"/>
            </a:xfrm>
            <a:prstGeom prst="rect">
              <a:avLst/>
            </a:prstGeom>
            <a:solidFill>
              <a:schemeClr val="accent3">
                <a:lumMod val="60000"/>
                <a:lumOff val="40000"/>
              </a:schemeClr>
            </a:solidFill>
            <a:ln w="12700">
              <a:solidFill>
                <a:srgbClr val="4646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Promoter</a:t>
              </a:r>
            </a:p>
          </p:txBody>
        </p:sp>
      </p:grpSp>
      <p:sp>
        <p:nvSpPr>
          <p:cNvPr id="69" name="Multiply 68">
            <a:extLst>
              <a:ext uri="{FF2B5EF4-FFF2-40B4-BE49-F238E27FC236}">
                <a16:creationId xmlns:a16="http://schemas.microsoft.com/office/drawing/2014/main" id="{C9CCFD1A-00E7-E9A8-9B61-55955750377E}"/>
              </a:ext>
            </a:extLst>
          </p:cNvPr>
          <p:cNvSpPr/>
          <p:nvPr/>
        </p:nvSpPr>
        <p:spPr>
          <a:xfrm>
            <a:off x="4125712" y="498796"/>
            <a:ext cx="2107448" cy="332196"/>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632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45EF9586-3342-E99C-3E5C-B0443FA7697E}"/>
            </a:ext>
          </a:extLst>
        </p:cNvPr>
        <p:cNvGrpSpPr/>
        <p:nvPr/>
      </p:nvGrpSpPr>
      <p:grpSpPr>
        <a:xfrm>
          <a:off x="0" y="0"/>
          <a:ext cx="0" cy="0"/>
          <a:chOff x="0" y="0"/>
          <a:chExt cx="0" cy="0"/>
        </a:xfrm>
      </p:grpSpPr>
      <p:pic>
        <p:nvPicPr>
          <p:cNvPr id="47" name="Picture 46" descr="A graph showing the number of gene sets&#10;&#10;Description automatically generated with medium confidence">
            <a:extLst>
              <a:ext uri="{FF2B5EF4-FFF2-40B4-BE49-F238E27FC236}">
                <a16:creationId xmlns:a16="http://schemas.microsoft.com/office/drawing/2014/main" id="{A13DF575-E0FF-6585-18D8-09B782271860}"/>
              </a:ext>
            </a:extLst>
          </p:cNvPr>
          <p:cNvPicPr>
            <a:picLocks noChangeAspect="1"/>
          </p:cNvPicPr>
          <p:nvPr/>
        </p:nvPicPr>
        <p:blipFill>
          <a:blip r:embed="rId3"/>
          <a:srcRect l="65180" t="39607" r="2186" b="44510"/>
          <a:stretch/>
        </p:blipFill>
        <p:spPr>
          <a:xfrm>
            <a:off x="4304970" y="4338556"/>
            <a:ext cx="2798859" cy="804944"/>
          </a:xfrm>
          <a:prstGeom prst="rect">
            <a:avLst/>
          </a:prstGeom>
        </p:spPr>
      </p:pic>
      <p:grpSp>
        <p:nvGrpSpPr>
          <p:cNvPr id="18" name="Group 17">
            <a:extLst>
              <a:ext uri="{FF2B5EF4-FFF2-40B4-BE49-F238E27FC236}">
                <a16:creationId xmlns:a16="http://schemas.microsoft.com/office/drawing/2014/main" id="{8C519411-C2AF-9A02-FD24-75B326DB6AEF}"/>
              </a:ext>
            </a:extLst>
          </p:cNvPr>
          <p:cNvGrpSpPr/>
          <p:nvPr/>
        </p:nvGrpSpPr>
        <p:grpSpPr>
          <a:xfrm>
            <a:off x="3288878" y="-6668"/>
            <a:ext cx="5771391" cy="4431497"/>
            <a:chOff x="3288878" y="-6668"/>
            <a:chExt cx="5771391" cy="4431497"/>
          </a:xfrm>
        </p:grpSpPr>
        <p:grpSp>
          <p:nvGrpSpPr>
            <p:cNvPr id="21" name="Group 20">
              <a:extLst>
                <a:ext uri="{FF2B5EF4-FFF2-40B4-BE49-F238E27FC236}">
                  <a16:creationId xmlns:a16="http://schemas.microsoft.com/office/drawing/2014/main" id="{B3144E55-3BD5-371B-B7C1-2D4270D610C5}"/>
                </a:ext>
              </a:extLst>
            </p:cNvPr>
            <p:cNvGrpSpPr/>
            <p:nvPr/>
          </p:nvGrpSpPr>
          <p:grpSpPr>
            <a:xfrm>
              <a:off x="4209323" y="-6668"/>
              <a:ext cx="4850946" cy="4431497"/>
              <a:chOff x="4209323" y="-6668"/>
              <a:chExt cx="4850946" cy="4431497"/>
            </a:xfrm>
          </p:grpSpPr>
          <p:grpSp>
            <p:nvGrpSpPr>
              <p:cNvPr id="25" name="Group 24">
                <a:extLst>
                  <a:ext uri="{FF2B5EF4-FFF2-40B4-BE49-F238E27FC236}">
                    <a16:creationId xmlns:a16="http://schemas.microsoft.com/office/drawing/2014/main" id="{AC0D2D8D-2AB1-DF1F-E332-E57A5C4242E3}"/>
                  </a:ext>
                </a:extLst>
              </p:cNvPr>
              <p:cNvGrpSpPr/>
              <p:nvPr/>
            </p:nvGrpSpPr>
            <p:grpSpPr>
              <a:xfrm>
                <a:off x="4209323" y="348979"/>
                <a:ext cx="4850946" cy="4075850"/>
                <a:chOff x="4209323" y="357771"/>
                <a:chExt cx="4850946" cy="4075850"/>
              </a:xfrm>
            </p:grpSpPr>
            <p:grpSp>
              <p:nvGrpSpPr>
                <p:cNvPr id="27" name="Group 26">
                  <a:extLst>
                    <a:ext uri="{FF2B5EF4-FFF2-40B4-BE49-F238E27FC236}">
                      <a16:creationId xmlns:a16="http://schemas.microsoft.com/office/drawing/2014/main" id="{852FD30B-C91D-0661-58A9-7D3B0D3CE0C0}"/>
                    </a:ext>
                  </a:extLst>
                </p:cNvPr>
                <p:cNvGrpSpPr/>
                <p:nvPr/>
              </p:nvGrpSpPr>
              <p:grpSpPr>
                <a:xfrm>
                  <a:off x="4209323" y="357771"/>
                  <a:ext cx="4850946" cy="3863137"/>
                  <a:chOff x="3071435" y="1280362"/>
                  <a:chExt cx="4850946" cy="3863137"/>
                </a:xfrm>
              </p:grpSpPr>
              <p:pic>
                <p:nvPicPr>
                  <p:cNvPr id="29" name="Picture 28" descr="A graph of a gene set&#10;&#10;Description automatically generated with medium confidence">
                    <a:extLst>
                      <a:ext uri="{FF2B5EF4-FFF2-40B4-BE49-F238E27FC236}">
                        <a16:creationId xmlns:a16="http://schemas.microsoft.com/office/drawing/2014/main" id="{22943BF1-973B-D3A3-788B-56EA7906433A}"/>
                      </a:ext>
                    </a:extLst>
                  </p:cNvPr>
                  <p:cNvPicPr>
                    <a:picLocks noChangeAspect="1"/>
                  </p:cNvPicPr>
                  <p:nvPr/>
                </p:nvPicPr>
                <p:blipFill>
                  <a:blip r:embed="rId4"/>
                  <a:srcRect t="50861" r="37457" b="30627"/>
                  <a:stretch/>
                </p:blipFill>
                <p:spPr>
                  <a:xfrm>
                    <a:off x="3071435" y="1280362"/>
                    <a:ext cx="4850946" cy="1696917"/>
                  </a:xfrm>
                  <a:prstGeom prst="rect">
                    <a:avLst/>
                  </a:prstGeom>
                </p:spPr>
              </p:pic>
              <p:pic>
                <p:nvPicPr>
                  <p:cNvPr id="33" name="Picture 32" descr="A graph of a gene set&#10;&#10;Description automatically generated with medium confidence">
                    <a:extLst>
                      <a:ext uri="{FF2B5EF4-FFF2-40B4-BE49-F238E27FC236}">
                        <a16:creationId xmlns:a16="http://schemas.microsoft.com/office/drawing/2014/main" id="{25288B5B-6FCF-E7BD-CCE6-EA57D83AD723}"/>
                      </a:ext>
                    </a:extLst>
                  </p:cNvPr>
                  <p:cNvPicPr>
                    <a:picLocks noChangeAspect="1"/>
                  </p:cNvPicPr>
                  <p:nvPr/>
                </p:nvPicPr>
                <p:blipFill>
                  <a:blip r:embed="rId4"/>
                  <a:srcRect t="95993" r="37457" b="-34"/>
                  <a:stretch/>
                </p:blipFill>
                <p:spPr>
                  <a:xfrm>
                    <a:off x="3071435" y="4773140"/>
                    <a:ext cx="4850946" cy="370359"/>
                  </a:xfrm>
                  <a:prstGeom prst="rect">
                    <a:avLst/>
                  </a:prstGeom>
                </p:spPr>
              </p:pic>
              <p:pic>
                <p:nvPicPr>
                  <p:cNvPr id="46" name="Picture 45" descr="A graph of a gene set&#10;&#10;Description automatically generated with medium confidence">
                    <a:extLst>
                      <a:ext uri="{FF2B5EF4-FFF2-40B4-BE49-F238E27FC236}">
                        <a16:creationId xmlns:a16="http://schemas.microsoft.com/office/drawing/2014/main" id="{5805759A-FFAA-4ABE-5779-6281448CCF89}"/>
                      </a:ext>
                    </a:extLst>
                  </p:cNvPr>
                  <p:cNvPicPr>
                    <a:picLocks noChangeAspect="1"/>
                  </p:cNvPicPr>
                  <p:nvPr/>
                </p:nvPicPr>
                <p:blipFill>
                  <a:blip r:embed="rId4"/>
                  <a:srcRect t="73471" r="37457" b="8017"/>
                  <a:stretch/>
                </p:blipFill>
                <p:spPr>
                  <a:xfrm>
                    <a:off x="3071435" y="3076223"/>
                    <a:ext cx="4850946" cy="1696917"/>
                  </a:xfrm>
                  <a:prstGeom prst="rect">
                    <a:avLst/>
                  </a:prstGeom>
                </p:spPr>
              </p:pic>
            </p:grpSp>
            <p:sp>
              <p:nvSpPr>
                <p:cNvPr id="28" name="TextBox 27">
                  <a:extLst>
                    <a:ext uri="{FF2B5EF4-FFF2-40B4-BE49-F238E27FC236}">
                      <a16:creationId xmlns:a16="http://schemas.microsoft.com/office/drawing/2014/main" id="{332F4981-FFB3-9D75-DF2D-D0985BA51AB7}"/>
                    </a:ext>
                  </a:extLst>
                </p:cNvPr>
                <p:cNvSpPr txBox="1"/>
                <p:nvPr/>
              </p:nvSpPr>
              <p:spPr>
                <a:xfrm>
                  <a:off x="5751381" y="4125844"/>
                  <a:ext cx="1766830" cy="307777"/>
                </a:xfrm>
                <a:prstGeom prst="rect">
                  <a:avLst/>
                </a:prstGeom>
                <a:noFill/>
              </p:spPr>
              <p:txBody>
                <a:bodyPr wrap="none" rtlCol="0">
                  <a:spAutoFit/>
                </a:bodyPr>
                <a:lstStyle/>
                <a:p>
                  <a:r>
                    <a:rPr lang="en-US" dirty="0">
                      <a:solidFill>
                        <a:srgbClr val="4E4E4E"/>
                      </a:solidFill>
                    </a:rPr>
                    <a:t>Odds ratio (95% CI)</a:t>
                  </a:r>
                </a:p>
              </p:txBody>
            </p:sp>
          </p:grpSp>
          <p:sp>
            <p:nvSpPr>
              <p:cNvPr id="26" name="TextBox 25">
                <a:extLst>
                  <a:ext uri="{FF2B5EF4-FFF2-40B4-BE49-F238E27FC236}">
                    <a16:creationId xmlns:a16="http://schemas.microsoft.com/office/drawing/2014/main" id="{4B00428B-C5C6-FC09-3C2E-5BADFE606873}"/>
                  </a:ext>
                </a:extLst>
              </p:cNvPr>
              <p:cNvSpPr txBox="1"/>
              <p:nvPr/>
            </p:nvSpPr>
            <p:spPr>
              <a:xfrm>
                <a:off x="5837141" y="-6668"/>
                <a:ext cx="1595309" cy="369332"/>
              </a:xfrm>
              <a:prstGeom prst="rect">
                <a:avLst/>
              </a:prstGeom>
              <a:noFill/>
            </p:spPr>
            <p:txBody>
              <a:bodyPr wrap="none" rtlCol="0">
                <a:spAutoFit/>
              </a:bodyPr>
              <a:lstStyle/>
              <a:p>
                <a:r>
                  <a:rPr lang="en-US" sz="1800" b="1" dirty="0"/>
                  <a:t>Deletion SVs</a:t>
                </a:r>
              </a:p>
            </p:txBody>
          </p:sp>
        </p:grpSp>
        <p:sp>
          <p:nvSpPr>
            <p:cNvPr id="22" name="TextBox 21">
              <a:extLst>
                <a:ext uri="{FF2B5EF4-FFF2-40B4-BE49-F238E27FC236}">
                  <a16:creationId xmlns:a16="http://schemas.microsoft.com/office/drawing/2014/main" id="{C8FE39BB-72B7-18A3-275D-19561112AB8D}"/>
                </a:ext>
              </a:extLst>
            </p:cNvPr>
            <p:cNvSpPr txBox="1"/>
            <p:nvPr/>
          </p:nvSpPr>
          <p:spPr>
            <a:xfrm>
              <a:off x="3288878" y="1043548"/>
              <a:ext cx="920445" cy="307777"/>
            </a:xfrm>
            <a:prstGeom prst="rect">
              <a:avLst/>
            </a:prstGeom>
            <a:noFill/>
          </p:spPr>
          <p:txBody>
            <a:bodyPr wrap="none" rtlCol="0">
              <a:spAutoFit/>
            </a:bodyPr>
            <a:lstStyle/>
            <a:p>
              <a:pPr algn="ctr"/>
              <a:r>
                <a:rPr lang="en-US" dirty="0">
                  <a:solidFill>
                    <a:srgbClr val="4E4E4E"/>
                  </a:solidFill>
                </a:rPr>
                <a:t>Promoter</a:t>
              </a:r>
            </a:p>
          </p:txBody>
        </p:sp>
        <p:sp>
          <p:nvSpPr>
            <p:cNvPr id="24" name="TextBox 23">
              <a:extLst>
                <a:ext uri="{FF2B5EF4-FFF2-40B4-BE49-F238E27FC236}">
                  <a16:creationId xmlns:a16="http://schemas.microsoft.com/office/drawing/2014/main" id="{068F5A63-6272-7800-CDDF-56995961E88A}"/>
                </a:ext>
              </a:extLst>
            </p:cNvPr>
            <p:cNvSpPr txBox="1"/>
            <p:nvPr/>
          </p:nvSpPr>
          <p:spPr>
            <a:xfrm>
              <a:off x="3383200" y="2839409"/>
              <a:ext cx="742512" cy="307777"/>
            </a:xfrm>
            <a:prstGeom prst="rect">
              <a:avLst/>
            </a:prstGeom>
            <a:noFill/>
          </p:spPr>
          <p:txBody>
            <a:bodyPr wrap="none" rtlCol="0">
              <a:spAutoFit/>
            </a:bodyPr>
            <a:lstStyle/>
            <a:p>
              <a:pPr algn="ctr"/>
              <a:r>
                <a:rPr lang="en-US" dirty="0">
                  <a:solidFill>
                    <a:srgbClr val="4E4E4E"/>
                  </a:solidFill>
                </a:rPr>
                <a:t>5’ UTR</a:t>
              </a:r>
            </a:p>
          </p:txBody>
        </p:sp>
      </p:grpSp>
      <p:sp>
        <p:nvSpPr>
          <p:cNvPr id="45" name="TextBox 44">
            <a:extLst>
              <a:ext uri="{FF2B5EF4-FFF2-40B4-BE49-F238E27FC236}">
                <a16:creationId xmlns:a16="http://schemas.microsoft.com/office/drawing/2014/main" id="{7598C200-41FC-6AF6-971C-9AE440F3F32C}"/>
              </a:ext>
            </a:extLst>
          </p:cNvPr>
          <p:cNvSpPr txBox="1"/>
          <p:nvPr/>
        </p:nvSpPr>
        <p:spPr>
          <a:xfrm>
            <a:off x="-1" y="1108215"/>
            <a:ext cx="3338623" cy="2677656"/>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affecting promoter and 5’ UTR regions show a strong positive enrichment in constrained genes and schizophrenia-associated genes</a:t>
            </a:r>
          </a:p>
        </p:txBody>
      </p:sp>
      <p:grpSp>
        <p:nvGrpSpPr>
          <p:cNvPr id="10" name="Group 9">
            <a:extLst>
              <a:ext uri="{FF2B5EF4-FFF2-40B4-BE49-F238E27FC236}">
                <a16:creationId xmlns:a16="http://schemas.microsoft.com/office/drawing/2014/main" id="{73C83911-2892-8DBB-ABD6-2B95CE01FAF5}"/>
              </a:ext>
            </a:extLst>
          </p:cNvPr>
          <p:cNvGrpSpPr/>
          <p:nvPr/>
        </p:nvGrpSpPr>
        <p:grpSpPr>
          <a:xfrm>
            <a:off x="-5614" y="-1"/>
            <a:ext cx="3104191" cy="5143500"/>
            <a:chOff x="-6048" y="-1"/>
            <a:chExt cx="3344671" cy="5143500"/>
          </a:xfrm>
        </p:grpSpPr>
        <p:sp>
          <p:nvSpPr>
            <p:cNvPr id="11" name="Rectangle 10">
              <a:extLst>
                <a:ext uri="{FF2B5EF4-FFF2-40B4-BE49-F238E27FC236}">
                  <a16:creationId xmlns:a16="http://schemas.microsoft.com/office/drawing/2014/main" id="{EEAA46AD-7868-307E-370C-D0A9E83DFDEC}"/>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33F8AA-CCF9-9234-143E-460CB902C51B}"/>
                </a:ext>
              </a:extLst>
            </p:cNvPr>
            <p:cNvSpPr txBox="1"/>
            <p:nvPr/>
          </p:nvSpPr>
          <p:spPr>
            <a:xfrm>
              <a:off x="-6048" y="1448364"/>
              <a:ext cx="3338622" cy="2246769"/>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affecting promoter and 5’ UTR regions show a </a:t>
              </a:r>
              <a:r>
                <a:rPr lang="en-US" sz="2000"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strong positive enrichment</a:t>
              </a: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in constrained and schizophrenia-associated genes</a:t>
              </a:r>
            </a:p>
          </p:txBody>
        </p:sp>
      </p:grpSp>
      <p:sp>
        <p:nvSpPr>
          <p:cNvPr id="2" name="Rectangle 1">
            <a:extLst>
              <a:ext uri="{FF2B5EF4-FFF2-40B4-BE49-F238E27FC236}">
                <a16:creationId xmlns:a16="http://schemas.microsoft.com/office/drawing/2014/main" id="{60A39329-F594-837E-7D29-98F7CBAB5EAA}"/>
              </a:ext>
            </a:extLst>
          </p:cNvPr>
          <p:cNvSpPr/>
          <p:nvPr/>
        </p:nvSpPr>
        <p:spPr>
          <a:xfrm>
            <a:off x="4239016" y="3394515"/>
            <a:ext cx="1434666" cy="3908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D2D097E-8389-6E1A-2170-3C6997166B34}"/>
              </a:ext>
            </a:extLst>
          </p:cNvPr>
          <p:cNvSpPr/>
          <p:nvPr/>
        </p:nvSpPr>
        <p:spPr>
          <a:xfrm>
            <a:off x="4239016" y="2123425"/>
            <a:ext cx="4904984" cy="3908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E3AE71-7652-5861-626B-00976ACBEF78}"/>
              </a:ext>
            </a:extLst>
          </p:cNvPr>
          <p:cNvSpPr/>
          <p:nvPr/>
        </p:nvSpPr>
        <p:spPr>
          <a:xfrm>
            <a:off x="4239016" y="1564745"/>
            <a:ext cx="1434666" cy="3908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CFC239E-3292-A748-4ECF-4F469E859913}"/>
              </a:ext>
            </a:extLst>
          </p:cNvPr>
          <p:cNvSpPr/>
          <p:nvPr/>
        </p:nvSpPr>
        <p:spPr>
          <a:xfrm>
            <a:off x="4239016" y="293655"/>
            <a:ext cx="4904984" cy="3908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127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9DBC4DDA-976A-BA1D-EFAF-26896B888FF9}"/>
            </a:ext>
          </a:extLst>
        </p:cNvPr>
        <p:cNvGrpSpPr/>
        <p:nvPr/>
      </p:nvGrpSpPr>
      <p:grpSpPr>
        <a:xfrm>
          <a:off x="0" y="0"/>
          <a:ext cx="0" cy="0"/>
          <a:chOff x="0" y="0"/>
          <a:chExt cx="0" cy="0"/>
        </a:xfrm>
      </p:grpSpPr>
      <p:pic>
        <p:nvPicPr>
          <p:cNvPr id="47" name="Picture 46" descr="A graph showing the number of gene sets&#10;&#10;Description automatically generated with medium confidence">
            <a:extLst>
              <a:ext uri="{FF2B5EF4-FFF2-40B4-BE49-F238E27FC236}">
                <a16:creationId xmlns:a16="http://schemas.microsoft.com/office/drawing/2014/main" id="{26EC05CB-A3F1-CFCB-9E2E-879BDB66931E}"/>
              </a:ext>
            </a:extLst>
          </p:cNvPr>
          <p:cNvPicPr>
            <a:picLocks noChangeAspect="1"/>
          </p:cNvPicPr>
          <p:nvPr/>
        </p:nvPicPr>
        <p:blipFill>
          <a:blip r:embed="rId3"/>
          <a:srcRect l="65180" t="39607" r="2186" b="44510"/>
          <a:stretch/>
        </p:blipFill>
        <p:spPr>
          <a:xfrm>
            <a:off x="4304970" y="4338556"/>
            <a:ext cx="2798859" cy="804944"/>
          </a:xfrm>
          <a:prstGeom prst="rect">
            <a:avLst/>
          </a:prstGeom>
        </p:spPr>
      </p:pic>
      <p:grpSp>
        <p:nvGrpSpPr>
          <p:cNvPr id="18" name="Group 17">
            <a:extLst>
              <a:ext uri="{FF2B5EF4-FFF2-40B4-BE49-F238E27FC236}">
                <a16:creationId xmlns:a16="http://schemas.microsoft.com/office/drawing/2014/main" id="{3A2C27D6-7D2C-01A3-4DEF-97DBE04C8BAA}"/>
              </a:ext>
            </a:extLst>
          </p:cNvPr>
          <p:cNvGrpSpPr/>
          <p:nvPr/>
        </p:nvGrpSpPr>
        <p:grpSpPr>
          <a:xfrm>
            <a:off x="3288878" y="-6668"/>
            <a:ext cx="5771391" cy="4431497"/>
            <a:chOff x="3288878" y="-6668"/>
            <a:chExt cx="5771391" cy="4431497"/>
          </a:xfrm>
        </p:grpSpPr>
        <p:grpSp>
          <p:nvGrpSpPr>
            <p:cNvPr id="21" name="Group 20">
              <a:extLst>
                <a:ext uri="{FF2B5EF4-FFF2-40B4-BE49-F238E27FC236}">
                  <a16:creationId xmlns:a16="http://schemas.microsoft.com/office/drawing/2014/main" id="{E3B0298C-9AF4-AF83-4AEA-3298F5699B84}"/>
                </a:ext>
              </a:extLst>
            </p:cNvPr>
            <p:cNvGrpSpPr/>
            <p:nvPr/>
          </p:nvGrpSpPr>
          <p:grpSpPr>
            <a:xfrm>
              <a:off x="4209323" y="-6668"/>
              <a:ext cx="4850946" cy="4431497"/>
              <a:chOff x="4209323" y="-6668"/>
              <a:chExt cx="4850946" cy="4431497"/>
            </a:xfrm>
          </p:grpSpPr>
          <p:grpSp>
            <p:nvGrpSpPr>
              <p:cNvPr id="25" name="Group 24">
                <a:extLst>
                  <a:ext uri="{FF2B5EF4-FFF2-40B4-BE49-F238E27FC236}">
                    <a16:creationId xmlns:a16="http://schemas.microsoft.com/office/drawing/2014/main" id="{734CCEC8-53BB-96C3-3368-F0FB706466C7}"/>
                  </a:ext>
                </a:extLst>
              </p:cNvPr>
              <p:cNvGrpSpPr/>
              <p:nvPr/>
            </p:nvGrpSpPr>
            <p:grpSpPr>
              <a:xfrm>
                <a:off x="4209323" y="348979"/>
                <a:ext cx="4850946" cy="4075850"/>
                <a:chOff x="4209323" y="357771"/>
                <a:chExt cx="4850946" cy="4075850"/>
              </a:xfrm>
            </p:grpSpPr>
            <p:grpSp>
              <p:nvGrpSpPr>
                <p:cNvPr id="27" name="Group 26">
                  <a:extLst>
                    <a:ext uri="{FF2B5EF4-FFF2-40B4-BE49-F238E27FC236}">
                      <a16:creationId xmlns:a16="http://schemas.microsoft.com/office/drawing/2014/main" id="{BCEAF134-D116-B33B-70C4-4F38AEB37ED0}"/>
                    </a:ext>
                  </a:extLst>
                </p:cNvPr>
                <p:cNvGrpSpPr/>
                <p:nvPr/>
              </p:nvGrpSpPr>
              <p:grpSpPr>
                <a:xfrm>
                  <a:off x="4209323" y="357771"/>
                  <a:ext cx="4850946" cy="3863137"/>
                  <a:chOff x="3071435" y="1280362"/>
                  <a:chExt cx="4850946" cy="3863137"/>
                </a:xfrm>
              </p:grpSpPr>
              <p:pic>
                <p:nvPicPr>
                  <p:cNvPr id="29" name="Picture 28" descr="A graph of a gene set&#10;&#10;Description automatically generated with medium confidence">
                    <a:extLst>
                      <a:ext uri="{FF2B5EF4-FFF2-40B4-BE49-F238E27FC236}">
                        <a16:creationId xmlns:a16="http://schemas.microsoft.com/office/drawing/2014/main" id="{5D544395-3A17-737B-C427-86840414DE81}"/>
                      </a:ext>
                    </a:extLst>
                  </p:cNvPr>
                  <p:cNvPicPr>
                    <a:picLocks noChangeAspect="1"/>
                  </p:cNvPicPr>
                  <p:nvPr/>
                </p:nvPicPr>
                <p:blipFill>
                  <a:blip r:embed="rId4"/>
                  <a:srcRect t="50861" r="37457" b="30627"/>
                  <a:stretch/>
                </p:blipFill>
                <p:spPr>
                  <a:xfrm>
                    <a:off x="3071435" y="1280362"/>
                    <a:ext cx="4850946" cy="1696917"/>
                  </a:xfrm>
                  <a:prstGeom prst="rect">
                    <a:avLst/>
                  </a:prstGeom>
                </p:spPr>
              </p:pic>
              <p:pic>
                <p:nvPicPr>
                  <p:cNvPr id="33" name="Picture 32" descr="A graph of a gene set&#10;&#10;Description automatically generated with medium confidence">
                    <a:extLst>
                      <a:ext uri="{FF2B5EF4-FFF2-40B4-BE49-F238E27FC236}">
                        <a16:creationId xmlns:a16="http://schemas.microsoft.com/office/drawing/2014/main" id="{3106980F-8E1A-E59F-AD5E-26A36E2EF5AB}"/>
                      </a:ext>
                    </a:extLst>
                  </p:cNvPr>
                  <p:cNvPicPr>
                    <a:picLocks noChangeAspect="1"/>
                  </p:cNvPicPr>
                  <p:nvPr/>
                </p:nvPicPr>
                <p:blipFill>
                  <a:blip r:embed="rId4"/>
                  <a:srcRect t="95993" r="37457" b="-34"/>
                  <a:stretch/>
                </p:blipFill>
                <p:spPr>
                  <a:xfrm>
                    <a:off x="3071435" y="4773140"/>
                    <a:ext cx="4850946" cy="370359"/>
                  </a:xfrm>
                  <a:prstGeom prst="rect">
                    <a:avLst/>
                  </a:prstGeom>
                </p:spPr>
              </p:pic>
              <p:pic>
                <p:nvPicPr>
                  <p:cNvPr id="46" name="Picture 45" descr="A graph of a gene set&#10;&#10;Description automatically generated with medium confidence">
                    <a:extLst>
                      <a:ext uri="{FF2B5EF4-FFF2-40B4-BE49-F238E27FC236}">
                        <a16:creationId xmlns:a16="http://schemas.microsoft.com/office/drawing/2014/main" id="{C883B9AA-D6B4-F5CC-9857-633D5580324C}"/>
                      </a:ext>
                    </a:extLst>
                  </p:cNvPr>
                  <p:cNvPicPr>
                    <a:picLocks noChangeAspect="1"/>
                  </p:cNvPicPr>
                  <p:nvPr/>
                </p:nvPicPr>
                <p:blipFill>
                  <a:blip r:embed="rId4"/>
                  <a:srcRect t="73471" r="37457" b="8017"/>
                  <a:stretch/>
                </p:blipFill>
                <p:spPr>
                  <a:xfrm>
                    <a:off x="3071435" y="3076223"/>
                    <a:ext cx="4850946" cy="1696917"/>
                  </a:xfrm>
                  <a:prstGeom prst="rect">
                    <a:avLst/>
                  </a:prstGeom>
                </p:spPr>
              </p:pic>
            </p:grpSp>
            <p:sp>
              <p:nvSpPr>
                <p:cNvPr id="28" name="TextBox 27">
                  <a:extLst>
                    <a:ext uri="{FF2B5EF4-FFF2-40B4-BE49-F238E27FC236}">
                      <a16:creationId xmlns:a16="http://schemas.microsoft.com/office/drawing/2014/main" id="{B47D25A6-A618-DADD-7236-C16C61F0939B}"/>
                    </a:ext>
                  </a:extLst>
                </p:cNvPr>
                <p:cNvSpPr txBox="1"/>
                <p:nvPr/>
              </p:nvSpPr>
              <p:spPr>
                <a:xfrm>
                  <a:off x="5751381" y="4125844"/>
                  <a:ext cx="1766830" cy="307777"/>
                </a:xfrm>
                <a:prstGeom prst="rect">
                  <a:avLst/>
                </a:prstGeom>
                <a:noFill/>
              </p:spPr>
              <p:txBody>
                <a:bodyPr wrap="none" rtlCol="0">
                  <a:spAutoFit/>
                </a:bodyPr>
                <a:lstStyle/>
                <a:p>
                  <a:r>
                    <a:rPr lang="en-US" dirty="0">
                      <a:solidFill>
                        <a:srgbClr val="4E4E4E"/>
                      </a:solidFill>
                    </a:rPr>
                    <a:t>Odds ratio (95% CI)</a:t>
                  </a:r>
                </a:p>
              </p:txBody>
            </p:sp>
          </p:grpSp>
          <p:sp>
            <p:nvSpPr>
              <p:cNvPr id="26" name="TextBox 25">
                <a:extLst>
                  <a:ext uri="{FF2B5EF4-FFF2-40B4-BE49-F238E27FC236}">
                    <a16:creationId xmlns:a16="http://schemas.microsoft.com/office/drawing/2014/main" id="{2713DC86-6069-4719-C568-3D9631F828BA}"/>
                  </a:ext>
                </a:extLst>
              </p:cNvPr>
              <p:cNvSpPr txBox="1"/>
              <p:nvPr/>
            </p:nvSpPr>
            <p:spPr>
              <a:xfrm>
                <a:off x="5837141" y="-6668"/>
                <a:ext cx="1595309" cy="369332"/>
              </a:xfrm>
              <a:prstGeom prst="rect">
                <a:avLst/>
              </a:prstGeom>
              <a:noFill/>
            </p:spPr>
            <p:txBody>
              <a:bodyPr wrap="none" rtlCol="0">
                <a:spAutoFit/>
              </a:bodyPr>
              <a:lstStyle/>
              <a:p>
                <a:r>
                  <a:rPr lang="en-US" sz="1800" b="1" dirty="0"/>
                  <a:t>Deletion SVs</a:t>
                </a:r>
              </a:p>
            </p:txBody>
          </p:sp>
        </p:grpSp>
        <p:sp>
          <p:nvSpPr>
            <p:cNvPr id="22" name="TextBox 21">
              <a:extLst>
                <a:ext uri="{FF2B5EF4-FFF2-40B4-BE49-F238E27FC236}">
                  <a16:creationId xmlns:a16="http://schemas.microsoft.com/office/drawing/2014/main" id="{59676A2C-8D5F-2B61-1CB7-246294A1F523}"/>
                </a:ext>
              </a:extLst>
            </p:cNvPr>
            <p:cNvSpPr txBox="1"/>
            <p:nvPr/>
          </p:nvSpPr>
          <p:spPr>
            <a:xfrm>
              <a:off x="3288878" y="1043548"/>
              <a:ext cx="920445" cy="307777"/>
            </a:xfrm>
            <a:prstGeom prst="rect">
              <a:avLst/>
            </a:prstGeom>
            <a:noFill/>
          </p:spPr>
          <p:txBody>
            <a:bodyPr wrap="none" rtlCol="0">
              <a:spAutoFit/>
            </a:bodyPr>
            <a:lstStyle/>
            <a:p>
              <a:pPr algn="ctr"/>
              <a:r>
                <a:rPr lang="en-US" dirty="0">
                  <a:solidFill>
                    <a:srgbClr val="4E4E4E"/>
                  </a:solidFill>
                </a:rPr>
                <a:t>Promoter</a:t>
              </a:r>
            </a:p>
          </p:txBody>
        </p:sp>
        <p:sp>
          <p:nvSpPr>
            <p:cNvPr id="24" name="TextBox 23">
              <a:extLst>
                <a:ext uri="{FF2B5EF4-FFF2-40B4-BE49-F238E27FC236}">
                  <a16:creationId xmlns:a16="http://schemas.microsoft.com/office/drawing/2014/main" id="{7D51F186-D316-F70D-54E0-2CA7837100E7}"/>
                </a:ext>
              </a:extLst>
            </p:cNvPr>
            <p:cNvSpPr txBox="1"/>
            <p:nvPr/>
          </p:nvSpPr>
          <p:spPr>
            <a:xfrm>
              <a:off x="3383200" y="2839409"/>
              <a:ext cx="742512" cy="307777"/>
            </a:xfrm>
            <a:prstGeom prst="rect">
              <a:avLst/>
            </a:prstGeom>
            <a:noFill/>
          </p:spPr>
          <p:txBody>
            <a:bodyPr wrap="none" rtlCol="0">
              <a:spAutoFit/>
            </a:bodyPr>
            <a:lstStyle/>
            <a:p>
              <a:pPr algn="ctr"/>
              <a:r>
                <a:rPr lang="en-US" dirty="0">
                  <a:solidFill>
                    <a:srgbClr val="4E4E4E"/>
                  </a:solidFill>
                </a:rPr>
                <a:t>5’ UTR</a:t>
              </a:r>
            </a:p>
          </p:txBody>
        </p:sp>
      </p:grpSp>
      <p:sp>
        <p:nvSpPr>
          <p:cNvPr id="45" name="TextBox 44">
            <a:extLst>
              <a:ext uri="{FF2B5EF4-FFF2-40B4-BE49-F238E27FC236}">
                <a16:creationId xmlns:a16="http://schemas.microsoft.com/office/drawing/2014/main" id="{3A120864-6109-71A1-035E-D81C2A23C180}"/>
              </a:ext>
            </a:extLst>
          </p:cNvPr>
          <p:cNvSpPr txBox="1"/>
          <p:nvPr/>
        </p:nvSpPr>
        <p:spPr>
          <a:xfrm>
            <a:off x="-1" y="1108215"/>
            <a:ext cx="3338623" cy="2677656"/>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affecting promoter and 5’ UTR regions show a strong positive enrichment in constrained genes and schizophrenia-associated genes</a:t>
            </a:r>
          </a:p>
        </p:txBody>
      </p:sp>
      <p:grpSp>
        <p:nvGrpSpPr>
          <p:cNvPr id="10" name="Group 9">
            <a:extLst>
              <a:ext uri="{FF2B5EF4-FFF2-40B4-BE49-F238E27FC236}">
                <a16:creationId xmlns:a16="http://schemas.microsoft.com/office/drawing/2014/main" id="{E82BB339-6949-9F2C-CD34-5D29A438C95B}"/>
              </a:ext>
            </a:extLst>
          </p:cNvPr>
          <p:cNvGrpSpPr/>
          <p:nvPr/>
        </p:nvGrpSpPr>
        <p:grpSpPr>
          <a:xfrm>
            <a:off x="-5614" y="-1"/>
            <a:ext cx="3104191" cy="5143500"/>
            <a:chOff x="-6048" y="-1"/>
            <a:chExt cx="3344671" cy="5143500"/>
          </a:xfrm>
        </p:grpSpPr>
        <p:sp>
          <p:nvSpPr>
            <p:cNvPr id="11" name="Rectangle 10">
              <a:extLst>
                <a:ext uri="{FF2B5EF4-FFF2-40B4-BE49-F238E27FC236}">
                  <a16:creationId xmlns:a16="http://schemas.microsoft.com/office/drawing/2014/main" id="{5C3AD072-B278-D361-BA2C-EFB084D1CF0F}"/>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3CC7FCC-3F04-1AA7-8112-D04AD24AF917}"/>
                </a:ext>
              </a:extLst>
            </p:cNvPr>
            <p:cNvSpPr txBox="1"/>
            <p:nvPr/>
          </p:nvSpPr>
          <p:spPr>
            <a:xfrm>
              <a:off x="-6048" y="1448364"/>
              <a:ext cx="3338622" cy="2246769"/>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affecting promoter and 5’ UTR regions show a </a:t>
              </a:r>
              <a:r>
                <a:rPr lang="en-US" sz="2000"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strong positive enrichment</a:t>
              </a: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in constrained and schizophrenia-associated genes</a:t>
              </a:r>
            </a:p>
          </p:txBody>
        </p:sp>
      </p:grpSp>
      <p:sp>
        <p:nvSpPr>
          <p:cNvPr id="4" name="Rectangle 3">
            <a:extLst>
              <a:ext uri="{FF2B5EF4-FFF2-40B4-BE49-F238E27FC236}">
                <a16:creationId xmlns:a16="http://schemas.microsoft.com/office/drawing/2014/main" id="{4C5602DB-5236-9EF1-1A3E-4E4301C61346}"/>
              </a:ext>
            </a:extLst>
          </p:cNvPr>
          <p:cNvSpPr/>
          <p:nvPr/>
        </p:nvSpPr>
        <p:spPr>
          <a:xfrm>
            <a:off x="-11709" y="-2"/>
            <a:ext cx="9155707" cy="5143499"/>
          </a:xfrm>
          <a:prstGeom prst="rect">
            <a:avLst/>
          </a:prstGeom>
          <a:solidFill>
            <a:schemeClr val="accent6">
              <a:alpha val="5043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4">
            <a:extLst>
              <a:ext uri="{FF2B5EF4-FFF2-40B4-BE49-F238E27FC236}">
                <a16:creationId xmlns:a16="http://schemas.microsoft.com/office/drawing/2014/main" id="{26021893-7B2D-BF28-E37B-9E8526E63B91}"/>
              </a:ext>
            </a:extLst>
          </p:cNvPr>
          <p:cNvSpPr/>
          <p:nvPr/>
        </p:nvSpPr>
        <p:spPr>
          <a:xfrm>
            <a:off x="-11711" y="2049810"/>
            <a:ext cx="9143999" cy="104387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bg1"/>
                </a:solidFill>
                <a:latin typeface="Open Sans" panose="020B0606030504020204" pitchFamily="34" charset="0"/>
                <a:ea typeface="Open Sans" panose="020B0606030504020204" pitchFamily="34" charset="0"/>
                <a:cs typeface="Open Sans" panose="020B0606030504020204" pitchFamily="34" charset="0"/>
              </a:rPr>
              <a:t>Incorporating SVs may help improve gene discovery</a:t>
            </a:r>
          </a:p>
        </p:txBody>
      </p:sp>
    </p:spTree>
    <p:extLst>
      <p:ext uri="{BB962C8B-B14F-4D97-AF65-F5344CB8AC3E}">
        <p14:creationId xmlns:p14="http://schemas.microsoft.com/office/powerpoint/2010/main" val="2594850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D8ED6809-20EE-1A40-C848-46BB26F82B86}"/>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2C190335-2D6C-9DFB-EDD5-7327185A96EF}"/>
              </a:ext>
            </a:extLst>
          </p:cNvPr>
          <p:cNvGrpSpPr/>
          <p:nvPr/>
        </p:nvGrpSpPr>
        <p:grpSpPr>
          <a:xfrm>
            <a:off x="-1" y="-1"/>
            <a:ext cx="3085107" cy="5143500"/>
            <a:chOff x="-1" y="-1"/>
            <a:chExt cx="3338624" cy="5143500"/>
          </a:xfrm>
        </p:grpSpPr>
        <p:sp>
          <p:nvSpPr>
            <p:cNvPr id="8" name="Rectangle 7">
              <a:extLst>
                <a:ext uri="{FF2B5EF4-FFF2-40B4-BE49-F238E27FC236}">
                  <a16:creationId xmlns:a16="http://schemas.microsoft.com/office/drawing/2014/main" id="{D56322A7-CC43-7E44-CAE9-6C3A4CE6A635}"/>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1A48F27-48ED-7A74-40D7-0F0C7F023D04}"/>
                </a:ext>
              </a:extLst>
            </p:cNvPr>
            <p:cNvSpPr txBox="1"/>
            <p:nvPr/>
          </p:nvSpPr>
          <p:spPr>
            <a:xfrm>
              <a:off x="-1" y="1971584"/>
              <a:ext cx="3338623" cy="1200329"/>
            </a:xfrm>
            <a:prstGeom prst="rect">
              <a:avLst/>
            </a:prstGeom>
            <a:noFill/>
          </p:spPr>
          <p:txBody>
            <a:bodyPr wrap="square" rtlCol="0">
              <a:spAutoFit/>
            </a:bodyPr>
            <a:lstStyle/>
            <a:p>
              <a:pPr algn="ctr"/>
              <a:r>
                <a:rPr lang="en-US" sz="2400" dirty="0">
                  <a:solidFill>
                    <a:schemeClr val="bg1"/>
                  </a:solidFill>
                </a:rPr>
                <a:t>Rare coding variation is enriched in schizophrenia cases</a:t>
              </a:r>
            </a:p>
          </p:txBody>
        </p:sp>
      </p:grpSp>
      <p:pic>
        <p:nvPicPr>
          <p:cNvPr id="6" name="Picture 6" descr="Fig. 6">
            <a:extLst>
              <a:ext uri="{FF2B5EF4-FFF2-40B4-BE49-F238E27FC236}">
                <a16:creationId xmlns:a16="http://schemas.microsoft.com/office/drawing/2014/main" id="{11D4A83A-4CE4-9212-4B50-92F6E9803B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9" r="50629"/>
          <a:stretch/>
        </p:blipFill>
        <p:spPr bwMode="auto">
          <a:xfrm>
            <a:off x="3707251" y="842002"/>
            <a:ext cx="5371350" cy="34594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1E69605-BB5C-1826-8626-B5263AC44AC8}"/>
              </a:ext>
            </a:extLst>
          </p:cNvPr>
          <p:cNvSpPr txBox="1"/>
          <p:nvPr/>
        </p:nvSpPr>
        <p:spPr>
          <a:xfrm>
            <a:off x="7660901" y="4941976"/>
            <a:ext cx="1483099" cy="230832"/>
          </a:xfrm>
          <a:prstGeom prst="rect">
            <a:avLst/>
          </a:prstGeom>
          <a:noFill/>
        </p:spPr>
        <p:txBody>
          <a:bodyPr wrap="none" rtlCol="0">
            <a:spAutoFit/>
          </a:bodyPr>
          <a:lstStyle/>
          <a:p>
            <a:pPr algn="r"/>
            <a:r>
              <a:rPr lang="en-US" sz="900" b="0" i="1"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Singh et al. (2022) Nature</a:t>
            </a:r>
            <a:endParaRPr lang="en-US" sz="9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E646B0B2-E4BA-76BB-5FE6-D724488D3873}"/>
              </a:ext>
            </a:extLst>
          </p:cNvPr>
          <p:cNvSpPr/>
          <p:nvPr/>
        </p:nvSpPr>
        <p:spPr>
          <a:xfrm>
            <a:off x="-11709" y="-2"/>
            <a:ext cx="9155707" cy="5143499"/>
          </a:xfrm>
          <a:prstGeom prst="rect">
            <a:avLst/>
          </a:prstGeom>
          <a:solidFill>
            <a:schemeClr val="accent6">
              <a:alpha val="5043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AACE08D8-3B01-B076-3E1C-2ECD7DB07ABE}"/>
              </a:ext>
            </a:extLst>
          </p:cNvPr>
          <p:cNvSpPr/>
          <p:nvPr/>
        </p:nvSpPr>
        <p:spPr>
          <a:xfrm>
            <a:off x="-11711" y="2049810"/>
            <a:ext cx="9143999" cy="104387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What more can we learn from whole genome sequencing?</a:t>
            </a:r>
          </a:p>
        </p:txBody>
      </p:sp>
    </p:spTree>
    <p:extLst>
      <p:ext uri="{BB962C8B-B14F-4D97-AF65-F5344CB8AC3E}">
        <p14:creationId xmlns:p14="http://schemas.microsoft.com/office/powerpoint/2010/main" val="3105143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E80A-9C83-6B57-BB4E-B1AF1552C0F5}"/>
              </a:ext>
            </a:extLst>
          </p:cNvPr>
          <p:cNvSpPr>
            <a:spLocks noGrp="1"/>
          </p:cNvSpPr>
          <p:nvPr>
            <p:ph type="ctrTitle"/>
          </p:nvPr>
        </p:nvSpPr>
        <p:spPr/>
        <p:txBody>
          <a:bodyPr>
            <a:noAutofit/>
          </a:bodyPr>
          <a:lstStyle/>
          <a:p>
            <a:r>
              <a:rPr lang="en-US" sz="2400" dirty="0"/>
              <a:t>Genes affected by 5’ UTR deletions are among previously identified, significant schizophrenia-associated genes</a:t>
            </a:r>
          </a:p>
        </p:txBody>
      </p:sp>
      <p:sp>
        <p:nvSpPr>
          <p:cNvPr id="17" name="TextBox 16">
            <a:extLst>
              <a:ext uri="{FF2B5EF4-FFF2-40B4-BE49-F238E27FC236}">
                <a16:creationId xmlns:a16="http://schemas.microsoft.com/office/drawing/2014/main" id="{F3EC304D-F114-EE20-B0CA-7B3701361EF8}"/>
              </a:ext>
            </a:extLst>
          </p:cNvPr>
          <p:cNvSpPr txBox="1"/>
          <p:nvPr/>
        </p:nvSpPr>
        <p:spPr>
          <a:xfrm>
            <a:off x="809145" y="1383452"/>
            <a:ext cx="3652210" cy="1015663"/>
          </a:xfrm>
          <a:prstGeom prst="rect">
            <a:avLst/>
          </a:prstGeom>
          <a:noFill/>
        </p:spPr>
        <p:txBody>
          <a:bodyPr wrap="square" rtlCol="0">
            <a:spAutoFit/>
          </a:bodyPr>
          <a:lstStyle/>
          <a:p>
            <a:r>
              <a:rPr lang="en-US" sz="2000" dirty="0">
                <a:solidFill>
                  <a:schemeClr val="tx2"/>
                </a:solidFill>
              </a:rPr>
              <a:t>SRRM2		ANKRD12</a:t>
            </a:r>
          </a:p>
          <a:p>
            <a:r>
              <a:rPr lang="en-US" sz="2000" dirty="0">
                <a:solidFill>
                  <a:schemeClr val="tx2"/>
                </a:solidFill>
              </a:rPr>
              <a:t>KDM6B		EIF2S3</a:t>
            </a:r>
          </a:p>
          <a:p>
            <a:r>
              <a:rPr lang="en-US" sz="2000" dirty="0">
                <a:solidFill>
                  <a:schemeClr val="tx2"/>
                </a:solidFill>
              </a:rPr>
              <a:t>MAGI2</a:t>
            </a:r>
          </a:p>
        </p:txBody>
      </p:sp>
    </p:spTree>
    <p:extLst>
      <p:ext uri="{BB962C8B-B14F-4D97-AF65-F5344CB8AC3E}">
        <p14:creationId xmlns:p14="http://schemas.microsoft.com/office/powerpoint/2010/main" val="3439560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37955-01E3-2E4B-7C19-A4FE752DDE04}"/>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2985751-E8A8-0A1C-EB71-126CD57E72E7}"/>
              </a:ext>
            </a:extLst>
          </p:cNvPr>
          <p:cNvGrpSpPr/>
          <p:nvPr/>
        </p:nvGrpSpPr>
        <p:grpSpPr>
          <a:xfrm>
            <a:off x="-1" y="1412146"/>
            <a:ext cx="9144001" cy="3731354"/>
            <a:chOff x="-1" y="1412146"/>
            <a:chExt cx="9144001" cy="3731354"/>
          </a:xfrm>
        </p:grpSpPr>
        <p:grpSp>
          <p:nvGrpSpPr>
            <p:cNvPr id="3" name="Group 2">
              <a:extLst>
                <a:ext uri="{FF2B5EF4-FFF2-40B4-BE49-F238E27FC236}">
                  <a16:creationId xmlns:a16="http://schemas.microsoft.com/office/drawing/2014/main" id="{6FD53BEE-091B-216F-0441-2EF85087C8B5}"/>
                </a:ext>
              </a:extLst>
            </p:cNvPr>
            <p:cNvGrpSpPr/>
            <p:nvPr/>
          </p:nvGrpSpPr>
          <p:grpSpPr>
            <a:xfrm>
              <a:off x="-1" y="1412146"/>
              <a:ext cx="9144001" cy="3731354"/>
              <a:chOff x="3423773" y="1417587"/>
              <a:chExt cx="5654323" cy="2307336"/>
            </a:xfrm>
          </p:grpSpPr>
          <p:pic>
            <p:nvPicPr>
              <p:cNvPr id="4" name="Picture 2" descr="Fig. 2">
                <a:extLst>
                  <a:ext uri="{FF2B5EF4-FFF2-40B4-BE49-F238E27FC236}">
                    <a16:creationId xmlns:a16="http://schemas.microsoft.com/office/drawing/2014/main" id="{F13BF618-8078-4CEB-6E88-336138B011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225"/>
              <a:stretch/>
            </p:blipFill>
            <p:spPr bwMode="auto">
              <a:xfrm>
                <a:off x="3423773" y="1417587"/>
                <a:ext cx="5654323" cy="23073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6843327-9295-EA2F-464D-F56C16F60227}"/>
                  </a:ext>
                </a:extLst>
              </p:cNvPr>
              <p:cNvSpPr/>
              <p:nvPr/>
            </p:nvSpPr>
            <p:spPr>
              <a:xfrm>
                <a:off x="3423773" y="1417587"/>
                <a:ext cx="102022" cy="1146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990CE5A-CA82-DF72-9936-1828FFCB0513}"/>
                </a:ext>
              </a:extLst>
            </p:cNvPr>
            <p:cNvSpPr/>
            <p:nvPr/>
          </p:nvSpPr>
          <p:spPr>
            <a:xfrm>
              <a:off x="6783571" y="3200399"/>
              <a:ext cx="1936749" cy="393406"/>
            </a:xfrm>
            <a:prstGeom prst="rect">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67C539C-270E-EDD5-668C-5774BD7C8843}"/>
                </a:ext>
              </a:extLst>
            </p:cNvPr>
            <p:cNvSpPr/>
            <p:nvPr/>
          </p:nvSpPr>
          <p:spPr>
            <a:xfrm>
              <a:off x="4083197" y="3227926"/>
              <a:ext cx="488803" cy="393406"/>
            </a:xfrm>
            <a:prstGeom prst="rect">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23D62C74-8D1E-C168-8A71-3CC253C109D0}"/>
              </a:ext>
            </a:extLst>
          </p:cNvPr>
          <p:cNvSpPr>
            <a:spLocks noGrp="1"/>
          </p:cNvSpPr>
          <p:nvPr>
            <p:ph type="ctrTitle"/>
          </p:nvPr>
        </p:nvSpPr>
        <p:spPr/>
        <p:txBody>
          <a:bodyPr>
            <a:noAutofit/>
          </a:bodyPr>
          <a:lstStyle/>
          <a:p>
            <a:r>
              <a:rPr lang="en-US" sz="2400" dirty="0"/>
              <a:t>Genes affected by 5’ UTR deletions are among previously identified, significant schizophrenia-associated genes</a:t>
            </a:r>
          </a:p>
        </p:txBody>
      </p:sp>
      <p:sp>
        <p:nvSpPr>
          <p:cNvPr id="17" name="TextBox 16">
            <a:extLst>
              <a:ext uri="{FF2B5EF4-FFF2-40B4-BE49-F238E27FC236}">
                <a16:creationId xmlns:a16="http://schemas.microsoft.com/office/drawing/2014/main" id="{9E61C2BB-87A5-9A39-65E0-48A0CB217913}"/>
              </a:ext>
            </a:extLst>
          </p:cNvPr>
          <p:cNvSpPr txBox="1"/>
          <p:nvPr/>
        </p:nvSpPr>
        <p:spPr>
          <a:xfrm>
            <a:off x="809145" y="1383452"/>
            <a:ext cx="3652210" cy="1015663"/>
          </a:xfrm>
          <a:prstGeom prst="rect">
            <a:avLst/>
          </a:prstGeom>
          <a:noFill/>
        </p:spPr>
        <p:txBody>
          <a:bodyPr wrap="square" rtlCol="0">
            <a:spAutoFit/>
          </a:bodyPr>
          <a:lstStyle/>
          <a:p>
            <a:r>
              <a:rPr lang="en-US" sz="2000" dirty="0">
                <a:solidFill>
                  <a:schemeClr val="tx2"/>
                </a:solidFill>
              </a:rPr>
              <a:t>SRRM2		ANKRD12</a:t>
            </a:r>
          </a:p>
          <a:p>
            <a:r>
              <a:rPr lang="en-US" sz="2000" dirty="0">
                <a:solidFill>
                  <a:schemeClr val="tx2"/>
                </a:solidFill>
              </a:rPr>
              <a:t>KDM6B		EIF2S3</a:t>
            </a:r>
          </a:p>
          <a:p>
            <a:r>
              <a:rPr lang="en-US" sz="2000" dirty="0">
                <a:solidFill>
                  <a:schemeClr val="tx2"/>
                </a:solidFill>
              </a:rPr>
              <a:t>MAGI2</a:t>
            </a:r>
          </a:p>
        </p:txBody>
      </p:sp>
    </p:spTree>
    <p:extLst>
      <p:ext uri="{BB962C8B-B14F-4D97-AF65-F5344CB8AC3E}">
        <p14:creationId xmlns:p14="http://schemas.microsoft.com/office/powerpoint/2010/main" val="2598369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0" name="Group 9">
            <a:extLst>
              <a:ext uri="{FF2B5EF4-FFF2-40B4-BE49-F238E27FC236}">
                <a16:creationId xmlns:a16="http://schemas.microsoft.com/office/drawing/2014/main" id="{EFD1F772-C652-440B-E5C5-FA56CFA77CC6}"/>
              </a:ext>
            </a:extLst>
          </p:cNvPr>
          <p:cNvGrpSpPr/>
          <p:nvPr/>
        </p:nvGrpSpPr>
        <p:grpSpPr>
          <a:xfrm>
            <a:off x="-19212" y="-1"/>
            <a:ext cx="3096061" cy="5143500"/>
            <a:chOff x="-20481" y="-1"/>
            <a:chExt cx="3359104" cy="514350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CDE646E-764F-9841-E7C2-308D5DD97F10}"/>
                </a:ext>
              </a:extLst>
            </p:cNvPr>
            <p:cNvSpPr txBox="1"/>
            <p:nvPr/>
          </p:nvSpPr>
          <p:spPr>
            <a:xfrm>
              <a:off x="-20481" y="1602253"/>
              <a:ext cx="3338623" cy="1938992"/>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is </a:t>
              </a:r>
              <a:r>
                <a:rPr lang="en-US" sz="2000"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no significant enrichment</a:t>
              </a: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of SNVs, but </a:t>
              </a:r>
              <a:r>
                <a:rPr lang="en-US" sz="2000"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significant enrichment</a:t>
              </a: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of SVs in noncoding constrained regions</a:t>
              </a:r>
            </a:p>
          </p:txBody>
        </p:sp>
      </p:grpSp>
      <p:sp>
        <p:nvSpPr>
          <p:cNvPr id="17" name="Triangle 16">
            <a:extLst>
              <a:ext uri="{FF2B5EF4-FFF2-40B4-BE49-F238E27FC236}">
                <a16:creationId xmlns:a16="http://schemas.microsoft.com/office/drawing/2014/main" id="{23FC3D54-CD48-AEC9-A3A8-E18E6BC24266}"/>
              </a:ext>
            </a:extLst>
          </p:cNvPr>
          <p:cNvSpPr/>
          <p:nvPr/>
        </p:nvSpPr>
        <p:spPr>
          <a:xfrm rot="16200000">
            <a:off x="4690710" y="3276993"/>
            <a:ext cx="112344" cy="71148"/>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19" name="Triangle 18">
            <a:extLst>
              <a:ext uri="{FF2B5EF4-FFF2-40B4-BE49-F238E27FC236}">
                <a16:creationId xmlns:a16="http://schemas.microsoft.com/office/drawing/2014/main" id="{DF45CB95-258A-57CC-46DF-EDDD218D9A3E}"/>
              </a:ext>
            </a:extLst>
          </p:cNvPr>
          <p:cNvSpPr/>
          <p:nvPr/>
        </p:nvSpPr>
        <p:spPr>
          <a:xfrm rot="5400000">
            <a:off x="6776101" y="3272739"/>
            <a:ext cx="112345" cy="71149"/>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60" name="TextBox 59">
            <a:extLst>
              <a:ext uri="{FF2B5EF4-FFF2-40B4-BE49-F238E27FC236}">
                <a16:creationId xmlns:a16="http://schemas.microsoft.com/office/drawing/2014/main" id="{A5FE9C9E-01D6-FEEC-EE54-2F058E404725}"/>
              </a:ext>
            </a:extLst>
          </p:cNvPr>
          <p:cNvSpPr txBox="1"/>
          <p:nvPr/>
        </p:nvSpPr>
        <p:spPr>
          <a:xfrm>
            <a:off x="8536781" y="-878681"/>
            <a:ext cx="184731" cy="307777"/>
          </a:xfrm>
          <a:prstGeom prst="rect">
            <a:avLst/>
          </a:prstGeom>
          <a:noFill/>
        </p:spPr>
        <p:txBody>
          <a:bodyPr wrap="none" rtlCol="0">
            <a:spAutoFit/>
          </a:bodyPr>
          <a:lstStyle/>
          <a:p>
            <a:endParaRPr lang="en-US" dirty="0"/>
          </a:p>
        </p:txBody>
      </p:sp>
      <p:grpSp>
        <p:nvGrpSpPr>
          <p:cNvPr id="18" name="Group 17">
            <a:extLst>
              <a:ext uri="{FF2B5EF4-FFF2-40B4-BE49-F238E27FC236}">
                <a16:creationId xmlns:a16="http://schemas.microsoft.com/office/drawing/2014/main" id="{9264A438-E8DD-1519-C287-B3ED7D1455D8}"/>
              </a:ext>
            </a:extLst>
          </p:cNvPr>
          <p:cNvGrpSpPr/>
          <p:nvPr/>
        </p:nvGrpSpPr>
        <p:grpSpPr>
          <a:xfrm>
            <a:off x="3249880" y="850281"/>
            <a:ext cx="5832191" cy="3793731"/>
            <a:chOff x="3249880" y="850281"/>
            <a:chExt cx="5832191" cy="3793731"/>
          </a:xfrm>
        </p:grpSpPr>
        <p:grpSp>
          <p:nvGrpSpPr>
            <p:cNvPr id="20" name="Group 19">
              <a:extLst>
                <a:ext uri="{FF2B5EF4-FFF2-40B4-BE49-F238E27FC236}">
                  <a16:creationId xmlns:a16="http://schemas.microsoft.com/office/drawing/2014/main" id="{4D29F996-8F09-554A-3000-C572EF432E49}"/>
                </a:ext>
              </a:extLst>
            </p:cNvPr>
            <p:cNvGrpSpPr/>
            <p:nvPr/>
          </p:nvGrpSpPr>
          <p:grpSpPr>
            <a:xfrm>
              <a:off x="3249880" y="850281"/>
              <a:ext cx="5832191" cy="3793731"/>
              <a:chOff x="3249880" y="850281"/>
              <a:chExt cx="5832191" cy="3793731"/>
            </a:xfrm>
          </p:grpSpPr>
          <p:grpSp>
            <p:nvGrpSpPr>
              <p:cNvPr id="32" name="Group 31">
                <a:extLst>
                  <a:ext uri="{FF2B5EF4-FFF2-40B4-BE49-F238E27FC236}">
                    <a16:creationId xmlns:a16="http://schemas.microsoft.com/office/drawing/2014/main" id="{E6F6ACA9-652F-C04E-5205-F49A2B040C2D}"/>
                  </a:ext>
                </a:extLst>
              </p:cNvPr>
              <p:cNvGrpSpPr/>
              <p:nvPr/>
            </p:nvGrpSpPr>
            <p:grpSpPr>
              <a:xfrm>
                <a:off x="4164551" y="1268850"/>
                <a:ext cx="4917520" cy="2983781"/>
                <a:chOff x="1995055" y="673331"/>
                <a:chExt cx="6184669" cy="3752647"/>
              </a:xfrm>
            </p:grpSpPr>
            <p:pic>
              <p:nvPicPr>
                <p:cNvPr id="36" name="Picture 35">
                  <a:extLst>
                    <a:ext uri="{FF2B5EF4-FFF2-40B4-BE49-F238E27FC236}">
                      <a16:creationId xmlns:a16="http://schemas.microsoft.com/office/drawing/2014/main" id="{4E49B310-744E-3FEB-A449-BCE4E2222E09}"/>
                    </a:ext>
                  </a:extLst>
                </p:cNvPr>
                <p:cNvPicPr>
                  <a:picLocks noChangeAspect="1"/>
                </p:cNvPicPr>
                <p:nvPr/>
              </p:nvPicPr>
              <p:blipFill>
                <a:blip r:embed="rId3"/>
                <a:srcRect t="5053" r="20428" b="65592"/>
                <a:stretch/>
              </p:blipFill>
              <p:spPr>
                <a:xfrm>
                  <a:off x="1995055" y="673331"/>
                  <a:ext cx="6184669" cy="1140799"/>
                </a:xfrm>
                <a:prstGeom prst="rect">
                  <a:avLst/>
                </a:prstGeom>
              </p:spPr>
            </p:pic>
            <p:pic>
              <p:nvPicPr>
                <p:cNvPr id="37" name="Picture 36">
                  <a:extLst>
                    <a:ext uri="{FF2B5EF4-FFF2-40B4-BE49-F238E27FC236}">
                      <a16:creationId xmlns:a16="http://schemas.microsoft.com/office/drawing/2014/main" id="{9C7B44FE-2E61-7A29-F95D-9C1D7012C60D}"/>
                    </a:ext>
                  </a:extLst>
                </p:cNvPr>
                <p:cNvPicPr>
                  <a:picLocks noChangeAspect="1"/>
                </p:cNvPicPr>
                <p:nvPr/>
              </p:nvPicPr>
              <p:blipFill>
                <a:blip r:embed="rId3"/>
                <a:srcRect t="87136" r="20428" b="3679"/>
                <a:stretch/>
              </p:blipFill>
              <p:spPr>
                <a:xfrm>
                  <a:off x="1995055" y="4069019"/>
                  <a:ext cx="6184669" cy="356959"/>
                </a:xfrm>
                <a:prstGeom prst="rect">
                  <a:avLst/>
                </a:prstGeom>
              </p:spPr>
            </p:pic>
          </p:grpSp>
          <p:sp>
            <p:nvSpPr>
              <p:cNvPr id="33" name="TextBox 32">
                <a:extLst>
                  <a:ext uri="{FF2B5EF4-FFF2-40B4-BE49-F238E27FC236}">
                    <a16:creationId xmlns:a16="http://schemas.microsoft.com/office/drawing/2014/main" id="{8F7A2993-4196-7B8F-D52B-45072F03DDB7}"/>
                  </a:ext>
                </a:extLst>
              </p:cNvPr>
              <p:cNvSpPr txBox="1"/>
              <p:nvPr/>
            </p:nvSpPr>
            <p:spPr>
              <a:xfrm>
                <a:off x="4735613" y="850281"/>
                <a:ext cx="3775393" cy="369332"/>
              </a:xfrm>
              <a:prstGeom prst="rect">
                <a:avLst/>
              </a:prstGeom>
              <a:noFill/>
            </p:spPr>
            <p:txBody>
              <a:bodyPr wrap="none" rtlCol="0">
                <a:spAutoFit/>
              </a:bodyPr>
              <a:lstStyle/>
              <a:p>
                <a:r>
                  <a:rPr lang="en-US" sz="1800" b="1" dirty="0"/>
                  <a:t>Noncoding Constrained Regions</a:t>
                </a:r>
              </a:p>
            </p:txBody>
          </p:sp>
          <p:sp>
            <p:nvSpPr>
              <p:cNvPr id="34" name="TextBox 33">
                <a:extLst>
                  <a:ext uri="{FF2B5EF4-FFF2-40B4-BE49-F238E27FC236}">
                    <a16:creationId xmlns:a16="http://schemas.microsoft.com/office/drawing/2014/main" id="{1CCD9B15-9E17-3DFC-5F7E-D5232E15BA32}"/>
                  </a:ext>
                </a:extLst>
              </p:cNvPr>
              <p:cNvSpPr txBox="1"/>
              <p:nvPr/>
            </p:nvSpPr>
            <p:spPr>
              <a:xfrm>
                <a:off x="3249880" y="1464318"/>
                <a:ext cx="1090362" cy="523220"/>
              </a:xfrm>
              <a:prstGeom prst="rect">
                <a:avLst/>
              </a:prstGeom>
              <a:noFill/>
            </p:spPr>
            <p:txBody>
              <a:bodyPr wrap="none" rtlCol="0">
                <a:spAutoFit/>
              </a:bodyPr>
              <a:lstStyle/>
              <a:p>
                <a:pPr algn="ctr"/>
                <a:r>
                  <a:rPr lang="en-US" dirty="0">
                    <a:solidFill>
                      <a:srgbClr val="4E4E4E"/>
                    </a:solidFill>
                  </a:rPr>
                  <a:t>Noncoding </a:t>
                </a:r>
              </a:p>
              <a:p>
                <a:pPr algn="ctr"/>
                <a:r>
                  <a:rPr lang="en-US" dirty="0">
                    <a:solidFill>
                      <a:srgbClr val="4E4E4E"/>
                    </a:solidFill>
                  </a:rPr>
                  <a:t>SNV</a:t>
                </a:r>
              </a:p>
            </p:txBody>
          </p:sp>
          <p:sp>
            <p:nvSpPr>
              <p:cNvPr id="35" name="TextBox 34">
                <a:extLst>
                  <a:ext uri="{FF2B5EF4-FFF2-40B4-BE49-F238E27FC236}">
                    <a16:creationId xmlns:a16="http://schemas.microsoft.com/office/drawing/2014/main" id="{B2C3216D-8511-B5C5-A801-AB6072E47691}"/>
                  </a:ext>
                </a:extLst>
              </p:cNvPr>
              <p:cNvSpPr txBox="1"/>
              <p:nvPr/>
            </p:nvSpPr>
            <p:spPr>
              <a:xfrm>
                <a:off x="5739895" y="4336235"/>
                <a:ext cx="1766830" cy="307777"/>
              </a:xfrm>
              <a:prstGeom prst="rect">
                <a:avLst/>
              </a:prstGeom>
              <a:noFill/>
            </p:spPr>
            <p:txBody>
              <a:bodyPr wrap="none" rtlCol="0">
                <a:spAutoFit/>
              </a:bodyPr>
              <a:lstStyle/>
              <a:p>
                <a:r>
                  <a:rPr lang="en-US" dirty="0">
                    <a:solidFill>
                      <a:srgbClr val="4E4E4E"/>
                    </a:solidFill>
                  </a:rPr>
                  <a:t>Odds ratio (95% CI)</a:t>
                </a:r>
              </a:p>
            </p:txBody>
          </p:sp>
        </p:grpSp>
        <p:pic>
          <p:nvPicPr>
            <p:cNvPr id="21" name="Picture 20">
              <a:extLst>
                <a:ext uri="{FF2B5EF4-FFF2-40B4-BE49-F238E27FC236}">
                  <a16:creationId xmlns:a16="http://schemas.microsoft.com/office/drawing/2014/main" id="{60B8EBB4-CA6C-EC13-A64A-60F7719DB64F}"/>
                </a:ext>
              </a:extLst>
            </p:cNvPr>
            <p:cNvPicPr>
              <a:picLocks noChangeAspect="1"/>
            </p:cNvPicPr>
            <p:nvPr/>
          </p:nvPicPr>
          <p:blipFill>
            <a:blip r:embed="rId3"/>
            <a:srcRect t="30396" r="20428" b="40249"/>
            <a:stretch/>
          </p:blipFill>
          <p:spPr>
            <a:xfrm>
              <a:off x="4164549" y="2175915"/>
              <a:ext cx="4917520" cy="907065"/>
            </a:xfrm>
            <a:prstGeom prst="rect">
              <a:avLst/>
            </a:prstGeom>
          </p:spPr>
        </p:pic>
        <p:pic>
          <p:nvPicPr>
            <p:cNvPr id="22" name="Picture 21">
              <a:extLst>
                <a:ext uri="{FF2B5EF4-FFF2-40B4-BE49-F238E27FC236}">
                  <a16:creationId xmlns:a16="http://schemas.microsoft.com/office/drawing/2014/main" id="{F22D5B02-2518-FB66-585D-9B97AD1FD70C}"/>
                </a:ext>
              </a:extLst>
            </p:cNvPr>
            <p:cNvPicPr>
              <a:picLocks noChangeAspect="1"/>
            </p:cNvPicPr>
            <p:nvPr/>
          </p:nvPicPr>
          <p:blipFill>
            <a:blip r:embed="rId3"/>
            <a:srcRect t="58232" r="20428" b="12413"/>
            <a:stretch/>
          </p:blipFill>
          <p:spPr>
            <a:xfrm>
              <a:off x="4164549" y="3068215"/>
              <a:ext cx="4917520" cy="907065"/>
            </a:xfrm>
            <a:prstGeom prst="rect">
              <a:avLst/>
            </a:prstGeom>
          </p:spPr>
        </p:pic>
      </p:grpSp>
      <p:sp>
        <p:nvSpPr>
          <p:cNvPr id="38" name="TextBox 37">
            <a:extLst>
              <a:ext uri="{FF2B5EF4-FFF2-40B4-BE49-F238E27FC236}">
                <a16:creationId xmlns:a16="http://schemas.microsoft.com/office/drawing/2014/main" id="{1616F2C3-CD73-837E-4137-DEB25BDEB4FC}"/>
              </a:ext>
            </a:extLst>
          </p:cNvPr>
          <p:cNvSpPr txBox="1"/>
          <p:nvPr/>
        </p:nvSpPr>
        <p:spPr>
          <a:xfrm>
            <a:off x="3374112" y="2364911"/>
            <a:ext cx="841897" cy="523220"/>
          </a:xfrm>
          <a:prstGeom prst="rect">
            <a:avLst/>
          </a:prstGeom>
          <a:noFill/>
        </p:spPr>
        <p:txBody>
          <a:bodyPr wrap="none" rtlCol="0">
            <a:spAutoFit/>
          </a:bodyPr>
          <a:lstStyle/>
          <a:p>
            <a:pPr algn="ctr"/>
            <a:r>
              <a:rPr lang="en-US" dirty="0">
                <a:solidFill>
                  <a:srgbClr val="4E4E4E"/>
                </a:solidFill>
              </a:rPr>
              <a:t>Deletion</a:t>
            </a:r>
          </a:p>
          <a:p>
            <a:pPr algn="ctr"/>
            <a:r>
              <a:rPr lang="en-US" dirty="0">
                <a:solidFill>
                  <a:srgbClr val="4E4E4E"/>
                </a:solidFill>
              </a:rPr>
              <a:t>SV</a:t>
            </a:r>
          </a:p>
        </p:txBody>
      </p:sp>
      <p:sp>
        <p:nvSpPr>
          <p:cNvPr id="39" name="TextBox 38">
            <a:extLst>
              <a:ext uri="{FF2B5EF4-FFF2-40B4-BE49-F238E27FC236}">
                <a16:creationId xmlns:a16="http://schemas.microsoft.com/office/drawing/2014/main" id="{B658C225-E3A9-1581-7C84-DE247F96120C}"/>
              </a:ext>
            </a:extLst>
          </p:cNvPr>
          <p:cNvSpPr txBox="1"/>
          <p:nvPr/>
        </p:nvSpPr>
        <p:spPr>
          <a:xfrm>
            <a:off x="3259497" y="3223949"/>
            <a:ext cx="1071126" cy="523220"/>
          </a:xfrm>
          <a:prstGeom prst="rect">
            <a:avLst/>
          </a:prstGeom>
          <a:noFill/>
        </p:spPr>
        <p:txBody>
          <a:bodyPr wrap="none" rtlCol="0">
            <a:spAutoFit/>
          </a:bodyPr>
          <a:lstStyle/>
          <a:p>
            <a:pPr algn="ctr"/>
            <a:r>
              <a:rPr lang="en-US" dirty="0">
                <a:solidFill>
                  <a:srgbClr val="4E4E4E"/>
                </a:solidFill>
              </a:rPr>
              <a:t>Duplication</a:t>
            </a:r>
          </a:p>
          <a:p>
            <a:pPr algn="ctr"/>
            <a:r>
              <a:rPr lang="en-US" dirty="0">
                <a:solidFill>
                  <a:srgbClr val="4E4E4E"/>
                </a:solidFill>
              </a:rPr>
              <a:t>SV</a:t>
            </a:r>
          </a:p>
        </p:txBody>
      </p:sp>
    </p:spTree>
    <p:extLst>
      <p:ext uri="{BB962C8B-B14F-4D97-AF65-F5344CB8AC3E}">
        <p14:creationId xmlns:p14="http://schemas.microsoft.com/office/powerpoint/2010/main" val="2487230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E80A-9C83-6B57-BB4E-B1AF1552C0F5}"/>
              </a:ext>
            </a:extLst>
          </p:cNvPr>
          <p:cNvSpPr>
            <a:spLocks noGrp="1"/>
          </p:cNvSpPr>
          <p:nvPr>
            <p:ph type="ctrTitle"/>
          </p:nvPr>
        </p:nvSpPr>
        <p:spPr/>
        <p:txBody>
          <a:bodyPr>
            <a:normAutofit/>
          </a:bodyPr>
          <a:lstStyle/>
          <a:p>
            <a:r>
              <a:rPr lang="en-US" sz="2800" dirty="0"/>
              <a:t>Conclusions</a:t>
            </a:r>
          </a:p>
        </p:txBody>
      </p:sp>
      <p:sp>
        <p:nvSpPr>
          <p:cNvPr id="3" name="TextBox 2">
            <a:extLst>
              <a:ext uri="{FF2B5EF4-FFF2-40B4-BE49-F238E27FC236}">
                <a16:creationId xmlns:a16="http://schemas.microsoft.com/office/drawing/2014/main" id="{95545266-DB80-05A8-CA2A-ACFCCB98DAD8}"/>
              </a:ext>
            </a:extLst>
          </p:cNvPr>
          <p:cNvSpPr txBox="1"/>
          <p:nvPr/>
        </p:nvSpPr>
        <p:spPr>
          <a:xfrm>
            <a:off x="170121" y="1531341"/>
            <a:ext cx="8973879" cy="3357266"/>
          </a:xfrm>
          <a:prstGeom prst="rect">
            <a:avLst/>
          </a:prstGeom>
          <a:noFill/>
        </p:spPr>
        <p:txBody>
          <a:bodyPr wrap="square" rtlCol="0">
            <a:spAutoFit/>
          </a:bodyPr>
          <a:lstStyle/>
          <a:p>
            <a:pPr marL="457200" indent="-457200">
              <a:lnSpc>
                <a:spcPct val="150000"/>
              </a:lnSpc>
              <a:buClr>
                <a:schemeClr val="bg2"/>
              </a:buClr>
              <a:buFont typeface="+mj-lt"/>
              <a:buAutoNum type="arabicPeriod"/>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Noncoding SNVs are not as biologically interpretable</a:t>
            </a:r>
          </a:p>
          <a:p>
            <a:pPr marL="457200" indent="-457200">
              <a:lnSpc>
                <a:spcPct val="150000"/>
              </a:lnSpc>
              <a:buClr>
                <a:schemeClr val="bg2"/>
              </a:buClr>
              <a:buFont typeface="+mj-lt"/>
              <a:buAutoNum type="arabicPeriod"/>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SVs can help identify noncoding constrained regions associated with neuropsychiatric disorders</a:t>
            </a:r>
          </a:p>
          <a:p>
            <a:pPr marL="457200" indent="-457200">
              <a:lnSpc>
                <a:spcPct val="150000"/>
              </a:lnSpc>
              <a:buClr>
                <a:schemeClr val="bg2"/>
              </a:buClr>
              <a:buFont typeface="+mj-lt"/>
              <a:buAutoNum type="arabicPeriod"/>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SVs affecting noncoding regions, such as the promoter and UTR, may contribute towards disease risk</a:t>
            </a:r>
          </a:p>
          <a:p>
            <a:pPr marL="457200" indent="-457200">
              <a:lnSpc>
                <a:spcPct val="150000"/>
              </a:lnSpc>
              <a:buClr>
                <a:schemeClr val="bg2"/>
              </a:buClr>
              <a:buFont typeface="+mj-lt"/>
              <a:buAutoNum type="arabicPeriod"/>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Incorporating SVs may help improve gene discovery</a:t>
            </a:r>
            <a:endParaRPr lang="en-US" sz="24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26954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E80A-9C83-6B57-BB4E-B1AF1552C0F5}"/>
              </a:ext>
            </a:extLst>
          </p:cNvPr>
          <p:cNvSpPr>
            <a:spLocks noGrp="1"/>
          </p:cNvSpPr>
          <p:nvPr>
            <p:ph type="ctrTitle"/>
          </p:nvPr>
        </p:nvSpPr>
        <p:spPr/>
        <p:txBody>
          <a:bodyPr>
            <a:normAutofit/>
          </a:bodyPr>
          <a:lstStyle/>
          <a:p>
            <a:r>
              <a:rPr lang="en-US" sz="2800" dirty="0"/>
              <a:t>Acknowledgements</a:t>
            </a:r>
          </a:p>
        </p:txBody>
      </p:sp>
      <p:sp>
        <p:nvSpPr>
          <p:cNvPr id="6" name="TextBox 5">
            <a:extLst>
              <a:ext uri="{FF2B5EF4-FFF2-40B4-BE49-F238E27FC236}">
                <a16:creationId xmlns:a16="http://schemas.microsoft.com/office/drawing/2014/main" id="{ABB8D0C1-BC41-2AD3-2E17-56FAFD2D406A}"/>
              </a:ext>
            </a:extLst>
          </p:cNvPr>
          <p:cNvSpPr txBox="1"/>
          <p:nvPr/>
        </p:nvSpPr>
        <p:spPr>
          <a:xfrm>
            <a:off x="4224479" y="1405926"/>
            <a:ext cx="4798244" cy="4103688"/>
          </a:xfrm>
          <a:prstGeom prst="rect">
            <a:avLst/>
          </a:prstGeom>
          <a:noFill/>
        </p:spPr>
        <p:txBody>
          <a:bodyPr wrap="square" rtlCol="0">
            <a:spAutoFit/>
          </a:bodyPr>
          <a:lstStyle/>
          <a:p>
            <a:pPr>
              <a:lnSpc>
                <a:spcPct val="150000"/>
              </a:lnSpc>
              <a:spcAft>
                <a:spcPts val="150"/>
              </a:spcAft>
            </a:pPr>
            <a:r>
              <a:rPr lang="en-US" b="1" dirty="0">
                <a:latin typeface="Open Sans" panose="020B0606030504020204" pitchFamily="34" charset="0"/>
                <a:ea typeface="Open Sans" panose="020B0606030504020204" pitchFamily="34" charset="0"/>
                <a:cs typeface="Open Sans" panose="020B0606030504020204" pitchFamily="34" charset="0"/>
              </a:rPr>
              <a:t>WGSPD consortium collaborators:</a:t>
            </a:r>
          </a:p>
          <a:p>
            <a:r>
              <a:rPr lang="en-US" dirty="0">
                <a:latin typeface="Open Sans" panose="020B0606030504020204" pitchFamily="34" charset="0"/>
                <a:ea typeface="Open Sans" panose="020B0606030504020204" pitchFamily="34" charset="0"/>
                <a:cs typeface="Open Sans" panose="020B0606030504020204" pitchFamily="34" charset="0"/>
              </a:rPr>
              <a:t>Michael </a:t>
            </a:r>
            <a:r>
              <a:rPr lang="en-US" dirty="0" err="1">
                <a:latin typeface="Open Sans" panose="020B0606030504020204" pitchFamily="34" charset="0"/>
                <a:ea typeface="Open Sans" panose="020B0606030504020204" pitchFamily="34" charset="0"/>
                <a:cs typeface="Open Sans" panose="020B0606030504020204" pitchFamily="34" charset="0"/>
              </a:rPr>
              <a:t>Boehnke</a:t>
            </a:r>
            <a:r>
              <a:rPr lang="en-US" dirty="0">
                <a:latin typeface="Open Sans" panose="020B0606030504020204" pitchFamily="34" charset="0"/>
                <a:ea typeface="Open Sans" panose="020B0606030504020204" pitchFamily="34" charset="0"/>
                <a:cs typeface="Open Sans" panose="020B0606030504020204" pitchFamily="34" charset="0"/>
              </a:rPr>
              <a:t> – University of Michigan</a:t>
            </a:r>
          </a:p>
          <a:p>
            <a:r>
              <a:rPr lang="en-US" dirty="0">
                <a:latin typeface="Open Sans" panose="020B0606030504020204" pitchFamily="34" charset="0"/>
                <a:ea typeface="Open Sans" panose="020B0606030504020204" pitchFamily="34" charset="0"/>
                <a:cs typeface="Open Sans" panose="020B0606030504020204" pitchFamily="34" charset="0"/>
              </a:rPr>
              <a:t>Nelson </a:t>
            </a:r>
            <a:r>
              <a:rPr lang="en-US" dirty="0" err="1">
                <a:latin typeface="Open Sans" panose="020B0606030504020204" pitchFamily="34" charset="0"/>
                <a:ea typeface="Open Sans" panose="020B0606030504020204" pitchFamily="34" charset="0"/>
                <a:cs typeface="Open Sans" panose="020B0606030504020204" pitchFamily="34" charset="0"/>
              </a:rPr>
              <a:t>Freimer</a:t>
            </a:r>
            <a:r>
              <a:rPr lang="en-US" dirty="0">
                <a:latin typeface="Open Sans" panose="020B0606030504020204" pitchFamily="34" charset="0"/>
                <a:ea typeface="Open Sans" panose="020B0606030504020204" pitchFamily="34" charset="0"/>
                <a:cs typeface="Open Sans" panose="020B0606030504020204" pitchFamily="34" charset="0"/>
              </a:rPr>
              <a:t> – University of California, Los Angeles</a:t>
            </a:r>
          </a:p>
          <a:p>
            <a:r>
              <a:rPr lang="en-US" dirty="0">
                <a:latin typeface="Open Sans" panose="020B0606030504020204" pitchFamily="34" charset="0"/>
                <a:ea typeface="Open Sans" panose="020B0606030504020204" pitchFamily="34" charset="0"/>
                <a:cs typeface="Open Sans" panose="020B0606030504020204" pitchFamily="34" charset="0"/>
              </a:rPr>
              <a:t>Stacey Gabriel – Broad Institute of MIT and Harvard</a:t>
            </a:r>
          </a:p>
          <a:p>
            <a:r>
              <a:rPr lang="en-US" dirty="0">
                <a:latin typeface="Open Sans" panose="020B0606030504020204" pitchFamily="34" charset="0"/>
                <a:ea typeface="Open Sans" panose="020B0606030504020204" pitchFamily="34" charset="0"/>
                <a:cs typeface="Open Sans" panose="020B0606030504020204" pitchFamily="34" charset="0"/>
              </a:rPr>
              <a:t>Sarah Gagliano – University of Michigan</a:t>
            </a:r>
          </a:p>
          <a:p>
            <a:r>
              <a:rPr lang="en-US" dirty="0" err="1">
                <a:latin typeface="Open Sans" panose="020B0606030504020204" pitchFamily="34" charset="0"/>
                <a:ea typeface="Open Sans" panose="020B0606030504020204" pitchFamily="34" charset="0"/>
                <a:cs typeface="Open Sans" panose="020B0606030504020204" pitchFamily="34" charset="0"/>
              </a:rPr>
              <a:t>Guilio</a:t>
            </a:r>
            <a:r>
              <a:rPr lang="en-US" dirty="0">
                <a:latin typeface="Open Sans" panose="020B0606030504020204" pitchFamily="34" charset="0"/>
                <a:ea typeface="Open Sans" panose="020B0606030504020204" pitchFamily="34" charset="0"/>
                <a:cs typeface="Open Sans" panose="020B0606030504020204" pitchFamily="34" charset="0"/>
              </a:rPr>
              <a:t> Genovese – Broad Institute of MIT and Harvard</a:t>
            </a:r>
          </a:p>
          <a:p>
            <a:r>
              <a:rPr lang="en-US" dirty="0">
                <a:latin typeface="Open Sans" panose="020B0606030504020204" pitchFamily="34" charset="0"/>
                <a:ea typeface="Open Sans" panose="020B0606030504020204" pitchFamily="34" charset="0"/>
                <a:cs typeface="Open Sans" panose="020B0606030504020204" pitchFamily="34" charset="0"/>
              </a:rPr>
              <a:t>David </a:t>
            </a:r>
            <a:r>
              <a:rPr lang="en-US" dirty="0" err="1">
                <a:latin typeface="Open Sans" panose="020B0606030504020204" pitchFamily="34" charset="0"/>
                <a:ea typeface="Open Sans" panose="020B0606030504020204" pitchFamily="34" charset="0"/>
                <a:cs typeface="Open Sans" panose="020B0606030504020204" pitchFamily="34" charset="0"/>
              </a:rPr>
              <a:t>Glahn</a:t>
            </a:r>
            <a:r>
              <a:rPr lang="en-US" dirty="0">
                <a:latin typeface="Open Sans" panose="020B0606030504020204" pitchFamily="34" charset="0"/>
                <a:ea typeface="Open Sans" panose="020B0606030504020204" pitchFamily="34" charset="0"/>
                <a:cs typeface="Open Sans" panose="020B0606030504020204" pitchFamily="34" charset="0"/>
              </a:rPr>
              <a:t> – Boston Children’s Hospital</a:t>
            </a:r>
          </a:p>
          <a:p>
            <a:r>
              <a:rPr lang="en-US" dirty="0">
                <a:latin typeface="Open Sans" panose="020B0606030504020204" pitchFamily="34" charset="0"/>
                <a:ea typeface="Open Sans" panose="020B0606030504020204" pitchFamily="34" charset="0"/>
                <a:cs typeface="Open Sans" panose="020B0606030504020204" pitchFamily="34" charset="0"/>
              </a:rPr>
              <a:t>James Knowles – SUNY Downstate Medical Center</a:t>
            </a:r>
          </a:p>
          <a:p>
            <a:r>
              <a:rPr lang="en-US" dirty="0">
                <a:latin typeface="Open Sans" panose="020B0606030504020204" pitchFamily="34" charset="0"/>
                <a:ea typeface="Open Sans" panose="020B0606030504020204" pitchFamily="34" charset="0"/>
                <a:cs typeface="Open Sans" panose="020B0606030504020204" pitchFamily="34" charset="0"/>
              </a:rPr>
              <a:t>Steven </a:t>
            </a:r>
            <a:r>
              <a:rPr lang="en-US" dirty="0" err="1">
                <a:latin typeface="Open Sans" panose="020B0606030504020204" pitchFamily="34" charset="0"/>
                <a:ea typeface="Open Sans" panose="020B0606030504020204" pitchFamily="34" charset="0"/>
                <a:cs typeface="Open Sans" panose="020B0606030504020204" pitchFamily="34" charset="0"/>
              </a:rPr>
              <a:t>McCarroll</a:t>
            </a:r>
            <a:r>
              <a:rPr lang="en-US" dirty="0">
                <a:latin typeface="Open Sans" panose="020B0606030504020204" pitchFamily="34" charset="0"/>
                <a:ea typeface="Open Sans" panose="020B0606030504020204" pitchFamily="34" charset="0"/>
                <a:cs typeface="Open Sans" panose="020B0606030504020204" pitchFamily="34" charset="0"/>
              </a:rPr>
              <a:t> – Harvard University</a:t>
            </a:r>
          </a:p>
          <a:p>
            <a:r>
              <a:rPr lang="en-US" dirty="0">
                <a:latin typeface="Open Sans" panose="020B0606030504020204" pitchFamily="34" charset="0"/>
                <a:ea typeface="Open Sans" panose="020B0606030504020204" pitchFamily="34" charset="0"/>
                <a:cs typeface="Open Sans" panose="020B0606030504020204" pitchFamily="34" charset="0"/>
              </a:rPr>
              <a:t>Hyun Min Kang – University of Michigan</a:t>
            </a:r>
          </a:p>
          <a:p>
            <a:r>
              <a:rPr lang="en-US" dirty="0">
                <a:latin typeface="Open Sans" panose="020B0606030504020204" pitchFamily="34" charset="0"/>
                <a:ea typeface="Open Sans" panose="020B0606030504020204" pitchFamily="34" charset="0"/>
                <a:cs typeface="Open Sans" panose="020B0606030504020204" pitchFamily="34" charset="0"/>
              </a:rPr>
              <a:t>Roel </a:t>
            </a:r>
            <a:r>
              <a:rPr lang="en-US" dirty="0" err="1">
                <a:latin typeface="Open Sans" panose="020B0606030504020204" pitchFamily="34" charset="0"/>
                <a:ea typeface="Open Sans" panose="020B0606030504020204" pitchFamily="34" charset="0"/>
                <a:cs typeface="Open Sans" panose="020B0606030504020204" pitchFamily="34" charset="0"/>
              </a:rPr>
              <a:t>Ophoff</a:t>
            </a:r>
            <a:r>
              <a:rPr lang="en-US" dirty="0">
                <a:latin typeface="Open Sans" panose="020B0606030504020204" pitchFamily="34" charset="0"/>
                <a:ea typeface="Open Sans" panose="020B0606030504020204" pitchFamily="34" charset="0"/>
                <a:cs typeface="Open Sans" panose="020B0606030504020204" pitchFamily="34" charset="0"/>
              </a:rPr>
              <a:t> – University of California, Los Angeles</a:t>
            </a:r>
          </a:p>
          <a:p>
            <a:r>
              <a:rPr lang="en-US" dirty="0" err="1">
                <a:latin typeface="Open Sans" panose="020B0606030504020204" pitchFamily="34" charset="0"/>
                <a:ea typeface="Open Sans" panose="020B0606030504020204" pitchFamily="34" charset="0"/>
                <a:cs typeface="Open Sans" panose="020B0606030504020204" pitchFamily="34" charset="0"/>
              </a:rPr>
              <a:t>Aarno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Palotie</a:t>
            </a:r>
            <a:r>
              <a:rPr lang="en-US" dirty="0">
                <a:latin typeface="Open Sans" panose="020B0606030504020204" pitchFamily="34" charset="0"/>
                <a:ea typeface="Open Sans" panose="020B0606030504020204" pitchFamily="34" charset="0"/>
                <a:cs typeface="Open Sans" panose="020B0606030504020204" pitchFamily="34" charset="0"/>
              </a:rPr>
              <a:t> – University of Helsinki</a:t>
            </a:r>
          </a:p>
          <a:p>
            <a:r>
              <a:rPr lang="en-US" dirty="0">
                <a:latin typeface="Open Sans" panose="020B0606030504020204" pitchFamily="34" charset="0"/>
                <a:ea typeface="Open Sans" panose="020B0606030504020204" pitchFamily="34" charset="0"/>
                <a:cs typeface="Open Sans" panose="020B0606030504020204" pitchFamily="34" charset="0"/>
              </a:rPr>
              <a:t>Duncan Palmer – Broad Institute of MIT and Harvard</a:t>
            </a:r>
          </a:p>
          <a:p>
            <a:r>
              <a:rPr lang="en-US" dirty="0">
                <a:latin typeface="Open Sans" panose="020B0606030504020204" pitchFamily="34" charset="0"/>
                <a:ea typeface="Open Sans" panose="020B0606030504020204" pitchFamily="34" charset="0"/>
                <a:cs typeface="Open Sans" panose="020B0606030504020204" pitchFamily="34" charset="0"/>
              </a:rPr>
              <a:t>Carlos </a:t>
            </a:r>
            <a:r>
              <a:rPr lang="en-US" dirty="0" err="1">
                <a:latin typeface="Open Sans" panose="020B0606030504020204" pitchFamily="34" charset="0"/>
                <a:ea typeface="Open Sans" panose="020B0606030504020204" pitchFamily="34" charset="0"/>
                <a:cs typeface="Open Sans" panose="020B0606030504020204" pitchFamily="34" charset="0"/>
              </a:rPr>
              <a:t>Pato</a:t>
            </a:r>
            <a:r>
              <a:rPr lang="en-US" dirty="0">
                <a:latin typeface="Open Sans" panose="020B0606030504020204" pitchFamily="34" charset="0"/>
                <a:ea typeface="Open Sans" panose="020B0606030504020204" pitchFamily="34" charset="0"/>
                <a:cs typeface="Open Sans" panose="020B0606030504020204" pitchFamily="34" charset="0"/>
              </a:rPr>
              <a:t> – SUNY Downstate Medical Center</a:t>
            </a:r>
          </a:p>
          <a:p>
            <a:r>
              <a:rPr lang="en-US" dirty="0">
                <a:latin typeface="Open Sans" panose="020B0606030504020204" pitchFamily="34" charset="0"/>
                <a:ea typeface="Open Sans" panose="020B0606030504020204" pitchFamily="34" charset="0"/>
                <a:cs typeface="Open Sans" panose="020B0606030504020204" pitchFamily="34" charset="0"/>
              </a:rPr>
              <a:t>Michele </a:t>
            </a:r>
            <a:r>
              <a:rPr lang="en-US" dirty="0" err="1">
                <a:latin typeface="Open Sans" panose="020B0606030504020204" pitchFamily="34" charset="0"/>
                <a:ea typeface="Open Sans" panose="020B0606030504020204" pitchFamily="34" charset="0"/>
                <a:cs typeface="Open Sans" panose="020B0606030504020204" pitchFamily="34" charset="0"/>
              </a:rPr>
              <a:t>Pato</a:t>
            </a:r>
            <a:r>
              <a:rPr lang="en-US" dirty="0">
                <a:latin typeface="Open Sans" panose="020B0606030504020204" pitchFamily="34" charset="0"/>
                <a:ea typeface="Open Sans" panose="020B0606030504020204" pitchFamily="34" charset="0"/>
                <a:cs typeface="Open Sans" panose="020B0606030504020204" pitchFamily="34" charset="0"/>
              </a:rPr>
              <a:t> – SUNY Downstate Medical Center</a:t>
            </a:r>
          </a:p>
          <a:p>
            <a:r>
              <a:rPr lang="en-US" dirty="0">
                <a:latin typeface="Open Sans" panose="020B0606030504020204" pitchFamily="34" charset="0"/>
                <a:ea typeface="Open Sans" panose="020B0606030504020204" pitchFamily="34" charset="0"/>
                <a:cs typeface="Open Sans" panose="020B0606030504020204" pitchFamily="34" charset="0"/>
              </a:rPr>
              <a:t>Laura Scott – University of Michigan</a:t>
            </a:r>
          </a:p>
          <a:p>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7170" name="Picture 2" descr="Stanley Center for Psychiatric Research at Broad Institute of MIT and Harvard">
            <a:extLst>
              <a:ext uri="{FF2B5EF4-FFF2-40B4-BE49-F238E27FC236}">
                <a16:creationId xmlns:a16="http://schemas.microsoft.com/office/drawing/2014/main" id="{DCCF9179-7C5C-0E8D-CE86-B06FA3A8A2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35" t="11264" r="16395" b="10978"/>
          <a:stretch/>
        </p:blipFill>
        <p:spPr bwMode="auto">
          <a:xfrm>
            <a:off x="121276" y="3457770"/>
            <a:ext cx="1533788" cy="10323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FCF019B-CD5C-48AE-E2A8-838B40CB6037}"/>
              </a:ext>
            </a:extLst>
          </p:cNvPr>
          <p:cNvSpPr txBox="1"/>
          <p:nvPr/>
        </p:nvSpPr>
        <p:spPr>
          <a:xfrm>
            <a:off x="124657" y="1378343"/>
            <a:ext cx="1941923" cy="2595582"/>
          </a:xfrm>
          <a:prstGeom prst="rect">
            <a:avLst/>
          </a:prstGeom>
          <a:noFill/>
        </p:spPr>
        <p:txBody>
          <a:bodyPr wrap="square" rtlCol="0">
            <a:spAutoFit/>
          </a:bodyPr>
          <a:lstStyle/>
          <a:p>
            <a:pPr>
              <a:lnSpc>
                <a:spcPct val="150000"/>
              </a:lnSpc>
              <a:spcAft>
                <a:spcPts val="150"/>
              </a:spcAft>
            </a:pPr>
            <a:r>
              <a:rPr lang="en-US" b="1" dirty="0">
                <a:latin typeface="Open Sans" panose="020B0606030504020204" pitchFamily="34" charset="0"/>
                <a:ea typeface="Open Sans" panose="020B0606030504020204" pitchFamily="34" charset="0"/>
                <a:cs typeface="Open Sans" panose="020B0606030504020204" pitchFamily="34" charset="0"/>
              </a:rPr>
              <a:t>Neale Lab:</a:t>
            </a:r>
          </a:p>
          <a:p>
            <a:r>
              <a:rPr lang="en-US" dirty="0">
                <a:latin typeface="Open Sans" panose="020B0606030504020204" pitchFamily="34" charset="0"/>
                <a:ea typeface="Open Sans" panose="020B0606030504020204" pitchFamily="34" charset="0"/>
                <a:cs typeface="Open Sans" panose="020B0606030504020204" pitchFamily="34" charset="0"/>
              </a:rPr>
              <a:t>Benjamin Neale</a:t>
            </a:r>
          </a:p>
          <a:p>
            <a:r>
              <a:rPr lang="en-US" dirty="0">
                <a:latin typeface="Open Sans" panose="020B0606030504020204" pitchFamily="34" charset="0"/>
                <a:ea typeface="Open Sans" panose="020B0606030504020204" pitchFamily="34" charset="0"/>
                <a:cs typeface="Open Sans" panose="020B0606030504020204" pitchFamily="34" charset="0"/>
              </a:rPr>
              <a:t>Cal Liao</a:t>
            </a:r>
          </a:p>
          <a:p>
            <a:r>
              <a:rPr lang="en-US" dirty="0">
                <a:latin typeface="Open Sans" panose="020B0606030504020204" pitchFamily="34" charset="0"/>
                <a:ea typeface="Open Sans" panose="020B0606030504020204" pitchFamily="34" charset="0"/>
                <a:cs typeface="Open Sans" panose="020B0606030504020204" pitchFamily="34" charset="0"/>
              </a:rPr>
              <a:t>Patrick Schultz</a:t>
            </a:r>
          </a:p>
          <a:p>
            <a:r>
              <a:rPr lang="en-US" dirty="0" err="1">
                <a:latin typeface="Open Sans" panose="020B0606030504020204" pitchFamily="34" charset="0"/>
                <a:ea typeface="Open Sans" panose="020B0606030504020204" pitchFamily="34" charset="0"/>
                <a:cs typeface="Open Sans" panose="020B0606030504020204" pitchFamily="34" charset="0"/>
              </a:rPr>
              <a:t>Siwei</a:t>
            </a:r>
            <a:r>
              <a:rPr lang="en-US" dirty="0">
                <a:latin typeface="Open Sans" panose="020B0606030504020204" pitchFamily="34" charset="0"/>
                <a:ea typeface="Open Sans" panose="020B0606030504020204" pitchFamily="34" charset="0"/>
                <a:cs typeface="Open Sans" panose="020B0606030504020204" pitchFamily="34" charset="0"/>
              </a:rPr>
              <a:t> Chen</a:t>
            </a:r>
          </a:p>
          <a:p>
            <a:r>
              <a:rPr lang="en-US" dirty="0">
                <a:latin typeface="Open Sans" panose="020B0606030504020204" pitchFamily="34" charset="0"/>
                <a:ea typeface="Open Sans" panose="020B0606030504020204" pitchFamily="34" charset="0"/>
                <a:cs typeface="Open Sans" panose="020B0606030504020204" pitchFamily="34" charset="0"/>
              </a:rPr>
              <a:t>Dan </a:t>
            </a:r>
            <a:r>
              <a:rPr lang="en-US" dirty="0" err="1">
                <a:latin typeface="Open Sans" panose="020B0606030504020204" pitchFamily="34" charset="0"/>
                <a:ea typeface="Open Sans" panose="020B0606030504020204" pitchFamily="34" charset="0"/>
                <a:cs typeface="Open Sans" panose="020B0606030504020204" pitchFamily="34" charset="0"/>
              </a:rPr>
              <a:t>Howrigan</a:t>
            </a: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err="1">
                <a:latin typeface="Open Sans" panose="020B0606030504020204" pitchFamily="34" charset="0"/>
                <a:ea typeface="Open Sans" panose="020B0606030504020204" pitchFamily="34" charset="0"/>
                <a:cs typeface="Open Sans" panose="020B0606030504020204" pitchFamily="34" charset="0"/>
              </a:rPr>
              <a:t>Sinéad</a:t>
            </a:r>
            <a:r>
              <a:rPr lang="en-US" dirty="0">
                <a:latin typeface="Open Sans" panose="020B0606030504020204" pitchFamily="34" charset="0"/>
                <a:ea typeface="Open Sans" panose="020B0606030504020204" pitchFamily="34" charset="0"/>
                <a:cs typeface="Open Sans" panose="020B0606030504020204" pitchFamily="34" charset="0"/>
              </a:rPr>
              <a:t> Chapman</a:t>
            </a:r>
          </a:p>
          <a:p>
            <a:r>
              <a:rPr lang="en-US" dirty="0">
                <a:latin typeface="Open Sans" panose="020B0606030504020204" pitchFamily="34" charset="0"/>
                <a:ea typeface="Open Sans" panose="020B0606030504020204" pitchFamily="34" charset="0"/>
                <a:cs typeface="Open Sans" panose="020B0606030504020204" pitchFamily="34" charset="0"/>
              </a:rPr>
              <a:t>Caroline Cusick</a:t>
            </a:r>
          </a:p>
          <a:p>
            <a:r>
              <a:rPr lang="en-US" dirty="0">
                <a:latin typeface="Open Sans" panose="020B0606030504020204" pitchFamily="34" charset="0"/>
                <a:ea typeface="Open Sans" panose="020B0606030504020204" pitchFamily="34" charset="0"/>
                <a:cs typeface="Open Sans" panose="020B0606030504020204" pitchFamily="34" charset="0"/>
              </a:rPr>
              <a:t>Sam Bryant</a:t>
            </a:r>
          </a:p>
          <a:p>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4BEF5FB9-7FA8-C583-A512-F72A1D682209}"/>
              </a:ext>
            </a:extLst>
          </p:cNvPr>
          <p:cNvSpPr txBox="1"/>
          <p:nvPr/>
        </p:nvSpPr>
        <p:spPr>
          <a:xfrm>
            <a:off x="2130047" y="1252990"/>
            <a:ext cx="2094433" cy="1815882"/>
          </a:xfrm>
          <a:prstGeom prst="rect">
            <a:avLst/>
          </a:prstGeom>
          <a:noFill/>
        </p:spPr>
        <p:txBody>
          <a:bodyPr wrap="square">
            <a:spAutoFit/>
          </a:bodyPr>
          <a:lstStyle/>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b="1" dirty="0" err="1">
                <a:latin typeface="Open Sans" panose="020B0606030504020204" pitchFamily="34" charset="0"/>
                <a:ea typeface="Open Sans" panose="020B0606030504020204" pitchFamily="34" charset="0"/>
                <a:cs typeface="Open Sans" panose="020B0606030504020204" pitchFamily="34" charset="0"/>
              </a:rPr>
              <a:t>Talkowski</a:t>
            </a:r>
            <a:r>
              <a:rPr lang="en-US" b="1" dirty="0">
                <a:latin typeface="Open Sans" panose="020B0606030504020204" pitchFamily="34" charset="0"/>
                <a:ea typeface="Open Sans" panose="020B0606030504020204" pitchFamily="34" charset="0"/>
                <a:cs typeface="Open Sans" panose="020B0606030504020204" pitchFamily="34" charset="0"/>
              </a:rPr>
              <a:t> Lab:</a:t>
            </a: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Mike </a:t>
            </a:r>
            <a:r>
              <a:rPr lang="en-US" dirty="0" err="1">
                <a:latin typeface="Open Sans" panose="020B0606030504020204" pitchFamily="34" charset="0"/>
                <a:ea typeface="Open Sans" panose="020B0606030504020204" pitchFamily="34" charset="0"/>
                <a:cs typeface="Open Sans" panose="020B0606030504020204" pitchFamily="34" charset="0"/>
              </a:rPr>
              <a:t>Talkowski</a:t>
            </a: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Cal Liao</a:t>
            </a:r>
          </a:p>
          <a:p>
            <a:r>
              <a:rPr lang="en-US" dirty="0">
                <a:latin typeface="Open Sans" panose="020B0606030504020204" pitchFamily="34" charset="0"/>
                <a:ea typeface="Open Sans" panose="020B0606030504020204" pitchFamily="34" charset="0"/>
                <a:cs typeface="Open Sans" panose="020B0606030504020204" pitchFamily="34" charset="0"/>
              </a:rPr>
              <a:t>Jack Fu</a:t>
            </a:r>
          </a:p>
          <a:p>
            <a:r>
              <a:rPr lang="en-US" dirty="0">
                <a:latin typeface="Open Sans" panose="020B0606030504020204" pitchFamily="34" charset="0"/>
                <a:ea typeface="Open Sans" panose="020B0606030504020204" pitchFamily="34" charset="0"/>
                <a:cs typeface="Open Sans" panose="020B0606030504020204" pitchFamily="34" charset="0"/>
              </a:rPr>
              <a:t>Chelsea Lowther</a:t>
            </a:r>
          </a:p>
          <a:p>
            <a:r>
              <a:rPr lang="en-US" dirty="0" err="1">
                <a:latin typeface="Open Sans" panose="020B0606030504020204" pitchFamily="34" charset="0"/>
                <a:ea typeface="Open Sans" panose="020B0606030504020204" pitchFamily="34" charset="0"/>
                <a:cs typeface="Open Sans" panose="020B0606030504020204" pitchFamily="34" charset="0"/>
              </a:rPr>
              <a:t>Xuefang</a:t>
            </a:r>
            <a:r>
              <a:rPr lang="en-US" dirty="0">
                <a:latin typeface="Open Sans" panose="020B0606030504020204" pitchFamily="34" charset="0"/>
                <a:ea typeface="Open Sans" panose="020B0606030504020204" pitchFamily="34" charset="0"/>
                <a:cs typeface="Open Sans" panose="020B0606030504020204" pitchFamily="34" charset="0"/>
              </a:rPr>
              <a:t> Zhao</a:t>
            </a: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46E179D0-D5B0-174B-D844-D6CD6A2B3988}"/>
              </a:ext>
            </a:extLst>
          </p:cNvPr>
          <p:cNvSpPr txBox="1"/>
          <p:nvPr/>
        </p:nvSpPr>
        <p:spPr>
          <a:xfrm>
            <a:off x="2066580" y="3081818"/>
            <a:ext cx="2094433" cy="1815882"/>
          </a:xfrm>
          <a:prstGeom prst="rect">
            <a:avLst/>
          </a:prstGeom>
          <a:noFill/>
        </p:spPr>
        <p:txBody>
          <a:bodyPr wrap="square">
            <a:spAutoFit/>
          </a:bodyPr>
          <a:lstStyle/>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b="1" dirty="0">
                <a:solidFill>
                  <a:schemeClr val="bg2"/>
                </a:solidFill>
                <a:latin typeface="Open Sans" panose="020B0606030504020204" pitchFamily="34" charset="0"/>
                <a:ea typeface="Open Sans" panose="020B0606030504020204" pitchFamily="34" charset="0"/>
                <a:cs typeface="Open Sans" panose="020B0606030504020204" pitchFamily="34" charset="0"/>
              </a:rPr>
              <a:t>Sponsors</a:t>
            </a:r>
            <a:r>
              <a:rPr lang="en-US" b="1" dirty="0">
                <a:latin typeface="Open Sans" panose="020B0606030504020204" pitchFamily="34" charset="0"/>
                <a:ea typeface="Open Sans" panose="020B0606030504020204" pitchFamily="34" charset="0"/>
                <a:cs typeface="Open Sans" panose="020B0606030504020204" pitchFamily="34" charset="0"/>
              </a:rPr>
              <a:t>:</a:t>
            </a: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b="1" dirty="0">
                <a:latin typeface="Open Sans" panose="020B0606030504020204" pitchFamily="34" charset="0"/>
                <a:ea typeface="Open Sans" panose="020B0606030504020204" pitchFamily="34" charset="0"/>
                <a:cs typeface="Open Sans" panose="020B0606030504020204" pitchFamily="34" charset="0"/>
              </a:rPr>
              <a:t>Stanley Foundation</a:t>
            </a:r>
          </a:p>
          <a:p>
            <a:r>
              <a:rPr lang="en-US" b="1" dirty="0">
                <a:latin typeface="Open Sans" panose="020B0606030504020204" pitchFamily="34" charset="0"/>
                <a:ea typeface="Open Sans" panose="020B0606030504020204" pitchFamily="34" charset="0"/>
                <a:cs typeface="Open Sans" panose="020B0606030504020204" pitchFamily="34" charset="0"/>
              </a:rPr>
              <a:t>BD2</a:t>
            </a:r>
          </a:p>
          <a:p>
            <a:r>
              <a:rPr lang="en-US" b="1" dirty="0" err="1">
                <a:latin typeface="Open Sans" panose="020B0606030504020204" pitchFamily="34" charset="0"/>
                <a:ea typeface="Open Sans" panose="020B0606030504020204" pitchFamily="34" charset="0"/>
                <a:cs typeface="Open Sans" panose="020B0606030504020204" pitchFamily="34" charset="0"/>
              </a:rPr>
              <a:t>Dalio</a:t>
            </a:r>
            <a:r>
              <a:rPr lang="en-US" b="1" dirty="0">
                <a:latin typeface="Open Sans" panose="020B0606030504020204" pitchFamily="34" charset="0"/>
                <a:ea typeface="Open Sans" panose="020B0606030504020204" pitchFamily="34" charset="0"/>
                <a:cs typeface="Open Sans" panose="020B0606030504020204" pitchFamily="34" charset="0"/>
              </a:rPr>
              <a:t> Foundation</a:t>
            </a:r>
          </a:p>
          <a:p>
            <a:r>
              <a:rPr lang="en-US" b="1" dirty="0" err="1">
                <a:latin typeface="Open Sans" panose="020B0606030504020204" pitchFamily="34" charset="0"/>
                <a:ea typeface="Open Sans" panose="020B0606030504020204" pitchFamily="34" charset="0"/>
                <a:cs typeface="Open Sans" panose="020B0606030504020204" pitchFamily="34" charset="0"/>
              </a:rPr>
              <a:t>Dauten</a:t>
            </a:r>
            <a:r>
              <a:rPr lang="en-US" b="1" dirty="0">
                <a:latin typeface="Open Sans" panose="020B0606030504020204" pitchFamily="34" charset="0"/>
                <a:ea typeface="Open Sans" panose="020B0606030504020204" pitchFamily="34" charset="0"/>
                <a:cs typeface="Open Sans" panose="020B0606030504020204" pitchFamily="34" charset="0"/>
              </a:rPr>
              <a:t> Family</a:t>
            </a:r>
          </a:p>
          <a:p>
            <a:r>
              <a:rPr lang="en-US" b="1" dirty="0">
                <a:latin typeface="Open Sans" panose="020B0606030504020204" pitchFamily="34" charset="0"/>
                <a:ea typeface="Open Sans" panose="020B0606030504020204" pitchFamily="34" charset="0"/>
                <a:cs typeface="Open Sans" panose="020B0606030504020204" pitchFamily="34" charset="0"/>
              </a:rPr>
              <a:t>NIMH</a:t>
            </a: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18025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4973-A76A-9C38-E52B-50F64F39E68E}"/>
              </a:ext>
            </a:extLst>
          </p:cNvPr>
          <p:cNvSpPr>
            <a:spLocks noGrp="1"/>
          </p:cNvSpPr>
          <p:nvPr>
            <p:ph type="ctrTitle"/>
          </p:nvPr>
        </p:nvSpPr>
        <p:spPr/>
        <p:txBody>
          <a:bodyPr/>
          <a:lstStyle/>
          <a:p>
            <a:endParaRPr lang="en-US"/>
          </a:p>
        </p:txBody>
      </p:sp>
      <p:sp>
        <p:nvSpPr>
          <p:cNvPr id="3" name="Title 2">
            <a:extLst>
              <a:ext uri="{FF2B5EF4-FFF2-40B4-BE49-F238E27FC236}">
                <a16:creationId xmlns:a16="http://schemas.microsoft.com/office/drawing/2014/main" id="{B4F94D82-FCD8-2CA8-4449-1E793BC41082}"/>
              </a:ext>
            </a:extLst>
          </p:cNvPr>
          <p:cNvSpPr>
            <a:spLocks noGrp="1"/>
          </p:cNvSpPr>
          <p:nvPr>
            <p:ph type="ctrTitle" idx="2"/>
          </p:nvPr>
        </p:nvSpPr>
        <p:spPr/>
        <p:txBody>
          <a:bodyPr/>
          <a:lstStyle/>
          <a:p>
            <a:endParaRPr lang="en-US"/>
          </a:p>
        </p:txBody>
      </p:sp>
    </p:spTree>
    <p:extLst>
      <p:ext uri="{BB962C8B-B14F-4D97-AF65-F5344CB8AC3E}">
        <p14:creationId xmlns:p14="http://schemas.microsoft.com/office/powerpoint/2010/main" val="4180407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EBFE-6153-D211-A9A6-FCD19B88A0F8}"/>
              </a:ext>
            </a:extLst>
          </p:cNvPr>
          <p:cNvSpPr>
            <a:spLocks noGrp="1"/>
          </p:cNvSpPr>
          <p:nvPr>
            <p:ph type="ctrTitle"/>
          </p:nvPr>
        </p:nvSpPr>
        <p:spPr/>
        <p:txBody>
          <a:bodyPr>
            <a:normAutofit fontScale="90000"/>
          </a:bodyPr>
          <a:lstStyle/>
          <a:p>
            <a:r>
              <a:rPr lang="en-US" dirty="0"/>
              <a:t>Gnocchi is well calibrated to assess SV constraint</a:t>
            </a:r>
          </a:p>
        </p:txBody>
      </p:sp>
      <p:pic>
        <p:nvPicPr>
          <p:cNvPr id="4" name="Picture 2" descr="Fig. 1">
            <a:extLst>
              <a:ext uri="{FF2B5EF4-FFF2-40B4-BE49-F238E27FC236}">
                <a16:creationId xmlns:a16="http://schemas.microsoft.com/office/drawing/2014/main" id="{240A8009-9012-1130-A979-DA74590FE0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935"/>
          <a:stretch/>
        </p:blipFill>
        <p:spPr bwMode="auto">
          <a:xfrm>
            <a:off x="930406" y="1313624"/>
            <a:ext cx="6935540" cy="38221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D0EF1D-1181-D143-224F-444B524A458A}"/>
              </a:ext>
            </a:extLst>
          </p:cNvPr>
          <p:cNvSpPr txBox="1"/>
          <p:nvPr/>
        </p:nvSpPr>
        <p:spPr>
          <a:xfrm>
            <a:off x="7931810" y="4881889"/>
            <a:ext cx="1212190" cy="253916"/>
          </a:xfrm>
          <a:prstGeom prst="rect">
            <a:avLst/>
          </a:prstGeom>
          <a:noFill/>
        </p:spPr>
        <p:txBody>
          <a:bodyPr wrap="none" rtlCol="0">
            <a:spAutoFit/>
          </a:bodyPr>
          <a:lstStyle/>
          <a:p>
            <a:pPr algn="r"/>
            <a:r>
              <a:rPr lang="en-US" sz="1050" i="1" dirty="0">
                <a:latin typeface="Open Sans" panose="020B0606030504020204" pitchFamily="34" charset="0"/>
                <a:ea typeface="Open Sans" panose="020B0606030504020204" pitchFamily="34" charset="0"/>
                <a:cs typeface="Open Sans" panose="020B0606030504020204" pitchFamily="34" charset="0"/>
              </a:rPr>
              <a:t>Chen et al. (2024)</a:t>
            </a:r>
          </a:p>
        </p:txBody>
      </p:sp>
    </p:spTree>
    <p:extLst>
      <p:ext uri="{BB962C8B-B14F-4D97-AF65-F5344CB8AC3E}">
        <p14:creationId xmlns:p14="http://schemas.microsoft.com/office/powerpoint/2010/main" val="1664226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9" name="Group 8">
            <a:extLst>
              <a:ext uri="{FF2B5EF4-FFF2-40B4-BE49-F238E27FC236}">
                <a16:creationId xmlns:a16="http://schemas.microsoft.com/office/drawing/2014/main" id="{5C284519-5DA3-1995-3378-5DD1AD8B5FAE}"/>
              </a:ext>
            </a:extLst>
          </p:cNvPr>
          <p:cNvGrpSpPr/>
          <p:nvPr/>
        </p:nvGrpSpPr>
        <p:grpSpPr>
          <a:xfrm>
            <a:off x="-1" y="-1"/>
            <a:ext cx="3098580" cy="5143500"/>
            <a:chOff x="-1" y="-1"/>
            <a:chExt cx="3098580" cy="514350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098579"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DE7BDAD5-8119-60A3-CC0C-49FE5D9CEEB4}"/>
                </a:ext>
              </a:extLst>
            </p:cNvPr>
            <p:cNvSpPr txBox="1"/>
            <p:nvPr/>
          </p:nvSpPr>
          <p:spPr>
            <a:xfrm>
              <a:off x="-1" y="1756141"/>
              <a:ext cx="3098580" cy="1631216"/>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is a strong concordance between rare deletion SVs and existing SNV constraint metrics. </a:t>
              </a:r>
            </a:p>
          </p:txBody>
        </p:sp>
      </p:grpSp>
      <p:sp>
        <p:nvSpPr>
          <p:cNvPr id="4" name="TextBox 3">
            <a:extLst>
              <a:ext uri="{FF2B5EF4-FFF2-40B4-BE49-F238E27FC236}">
                <a16:creationId xmlns:a16="http://schemas.microsoft.com/office/drawing/2014/main" id="{5AAF22E8-6EA7-7D73-D06E-C820AA9535B6}"/>
              </a:ext>
            </a:extLst>
          </p:cNvPr>
          <p:cNvSpPr txBox="1"/>
          <p:nvPr/>
        </p:nvSpPr>
        <p:spPr>
          <a:xfrm>
            <a:off x="7361140" y="4881889"/>
            <a:ext cx="1782860" cy="253916"/>
          </a:xfrm>
          <a:prstGeom prst="rect">
            <a:avLst/>
          </a:prstGeom>
          <a:noFill/>
        </p:spPr>
        <p:txBody>
          <a:bodyPr wrap="none" rtlCol="0">
            <a:spAutoFit/>
          </a:bodyPr>
          <a:lstStyle/>
          <a:p>
            <a:pPr algn="r"/>
            <a:r>
              <a:rPr lang="en-US" sz="1050" i="1" dirty="0">
                <a:latin typeface="Open Sans" panose="020B0606030504020204" pitchFamily="34" charset="0"/>
                <a:ea typeface="Open Sans" panose="020B0606030504020204" pitchFamily="34" charset="0"/>
                <a:cs typeface="Open Sans" panose="020B0606030504020204" pitchFamily="34" charset="0"/>
              </a:rPr>
              <a:t>Collins et al. (2020) Nature </a:t>
            </a:r>
          </a:p>
        </p:txBody>
      </p:sp>
      <p:grpSp>
        <p:nvGrpSpPr>
          <p:cNvPr id="5" name="Group 4">
            <a:extLst>
              <a:ext uri="{FF2B5EF4-FFF2-40B4-BE49-F238E27FC236}">
                <a16:creationId xmlns:a16="http://schemas.microsoft.com/office/drawing/2014/main" id="{3FE28AF1-DCAF-61DB-C622-24057451E187}"/>
              </a:ext>
            </a:extLst>
          </p:cNvPr>
          <p:cNvGrpSpPr/>
          <p:nvPr/>
        </p:nvGrpSpPr>
        <p:grpSpPr>
          <a:xfrm>
            <a:off x="4131085" y="949786"/>
            <a:ext cx="4365298" cy="3243925"/>
            <a:chOff x="4440468" y="1048257"/>
            <a:chExt cx="4365298" cy="3243925"/>
          </a:xfrm>
        </p:grpSpPr>
        <p:sp>
          <p:nvSpPr>
            <p:cNvPr id="3" name="TextBox 2">
              <a:extLst>
                <a:ext uri="{FF2B5EF4-FFF2-40B4-BE49-F238E27FC236}">
                  <a16:creationId xmlns:a16="http://schemas.microsoft.com/office/drawing/2014/main" id="{A076DB9E-5DD1-7BC3-26D5-99462D5B3AD9}"/>
                </a:ext>
              </a:extLst>
            </p:cNvPr>
            <p:cNvSpPr txBox="1"/>
            <p:nvPr/>
          </p:nvSpPr>
          <p:spPr>
            <a:xfrm>
              <a:off x="4440468" y="3922850"/>
              <a:ext cx="4365298" cy="369332"/>
            </a:xfrm>
            <a:prstGeom prst="rect">
              <a:avLst/>
            </a:prstGeom>
            <a:noFill/>
          </p:spPr>
          <p:txBody>
            <a:bodyPr wrap="none" rtlCol="0">
              <a:spAutoFit/>
            </a:bodyPr>
            <a:lstStyle/>
            <a:p>
              <a:r>
                <a:rPr lang="en-US" sz="1800" dirty="0" err="1">
                  <a:solidFill>
                    <a:srgbClr val="0B0B0B"/>
                  </a:solidFill>
                  <a:latin typeface="Arial" panose="020B0604020202020204" pitchFamily="34" charset="0"/>
                  <a:ea typeface="Open Sans" panose="020B0606030504020204" pitchFamily="34" charset="0"/>
                  <a:cs typeface="Arial" panose="020B0604020202020204" pitchFamily="34" charset="0"/>
                </a:rPr>
                <a:t>pLoF</a:t>
              </a:r>
              <a:r>
                <a:rPr lang="en-US" sz="1800" dirty="0">
                  <a:solidFill>
                    <a:srgbClr val="0B0B0B"/>
                  </a:solidFill>
                  <a:latin typeface="Arial" panose="020B0604020202020204" pitchFamily="34" charset="0"/>
                  <a:ea typeface="Open Sans" panose="020B0606030504020204" pitchFamily="34" charset="0"/>
                  <a:cs typeface="Arial" panose="020B0604020202020204" pitchFamily="34" charset="0"/>
                </a:rPr>
                <a:t> SNV constraint (LOEUF) percentile</a:t>
              </a:r>
            </a:p>
          </p:txBody>
        </p:sp>
        <p:pic>
          <p:nvPicPr>
            <p:cNvPr id="1026" name="Picture 2">
              <a:extLst>
                <a:ext uri="{FF2B5EF4-FFF2-40B4-BE49-F238E27FC236}">
                  <a16:creationId xmlns:a16="http://schemas.microsoft.com/office/drawing/2014/main" id="{9C671983-8362-ECE1-0B37-E61E3CD05D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85" t="71245" r="67620" b="3760"/>
            <a:stretch/>
          </p:blipFill>
          <p:spPr bwMode="auto">
            <a:xfrm>
              <a:off x="4440468" y="1048257"/>
              <a:ext cx="4193538" cy="28745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57730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2D96B-DE9C-5287-CE58-CF266E8AD151}"/>
              </a:ext>
            </a:extLst>
          </p:cNvPr>
          <p:cNvSpPr>
            <a:spLocks noGrp="1"/>
          </p:cNvSpPr>
          <p:nvPr>
            <p:ph type="ctrTitle"/>
          </p:nvPr>
        </p:nvSpPr>
        <p:spPr/>
        <p:txBody>
          <a:bodyPr>
            <a:noAutofit/>
          </a:bodyPr>
          <a:lstStyle/>
          <a:p>
            <a:r>
              <a:rPr lang="en-US" sz="2400" dirty="0"/>
              <a:t>Advantages of SV calling in WGS</a:t>
            </a:r>
          </a:p>
        </p:txBody>
      </p:sp>
      <p:sp>
        <p:nvSpPr>
          <p:cNvPr id="9" name="TextBox 8">
            <a:extLst>
              <a:ext uri="{FF2B5EF4-FFF2-40B4-BE49-F238E27FC236}">
                <a16:creationId xmlns:a16="http://schemas.microsoft.com/office/drawing/2014/main" id="{B309576E-E0B5-64B1-1105-F86BCED7AE8F}"/>
              </a:ext>
            </a:extLst>
          </p:cNvPr>
          <p:cNvSpPr txBox="1"/>
          <p:nvPr/>
        </p:nvSpPr>
        <p:spPr>
          <a:xfrm>
            <a:off x="6656631" y="4909242"/>
            <a:ext cx="2510624" cy="253916"/>
          </a:xfrm>
          <a:prstGeom prst="rect">
            <a:avLst/>
          </a:prstGeom>
          <a:noFill/>
        </p:spPr>
        <p:txBody>
          <a:bodyPr wrap="none" rtlCol="0">
            <a:spAutoFit/>
          </a:bodyPr>
          <a:lstStyle/>
          <a:p>
            <a:pPr algn="r"/>
            <a:r>
              <a:rPr lang="en-US" sz="1050" i="1" dirty="0">
                <a:latin typeface="Open Sans" panose="020B0606030504020204" pitchFamily="34" charset="0"/>
                <a:ea typeface="Open Sans" panose="020B0606030504020204" pitchFamily="34" charset="0"/>
                <a:cs typeface="Open Sans" panose="020B0606030504020204" pitchFamily="34" charset="0"/>
              </a:rPr>
              <a:t>Slide courtesy of Emma Pierce-Hoffman</a:t>
            </a:r>
          </a:p>
        </p:txBody>
      </p:sp>
      <p:sp>
        <p:nvSpPr>
          <p:cNvPr id="13" name="TextBox 12">
            <a:extLst>
              <a:ext uri="{FF2B5EF4-FFF2-40B4-BE49-F238E27FC236}">
                <a16:creationId xmlns:a16="http://schemas.microsoft.com/office/drawing/2014/main" id="{468AEE93-FD17-6CB7-4E93-B84A8FD6686A}"/>
              </a:ext>
            </a:extLst>
          </p:cNvPr>
          <p:cNvSpPr txBox="1"/>
          <p:nvPr/>
        </p:nvSpPr>
        <p:spPr>
          <a:xfrm>
            <a:off x="276150" y="1520709"/>
            <a:ext cx="6206591" cy="1015663"/>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US" sz="2000" dirty="0">
                <a:solidFill>
                  <a:schemeClr val="tx2"/>
                </a:solidFill>
                <a:latin typeface="Open Sans" panose="020B0606030504020204" pitchFamily="34" charset="0"/>
                <a:ea typeface="Open Sans" panose="020B0606030504020204" pitchFamily="34" charset="0"/>
                <a:cs typeface="Open Sans" panose="020B0606030504020204" pitchFamily="34" charset="0"/>
              </a:rPr>
              <a:t>Genome-wide coverage</a:t>
            </a:r>
          </a:p>
          <a:p>
            <a:pPr marL="285750" indent="-285750">
              <a:buClr>
                <a:schemeClr val="tx2"/>
              </a:buClr>
              <a:buFont typeface="Arial" panose="020B0604020202020204" pitchFamily="34" charset="0"/>
              <a:buChar char="•"/>
            </a:pPr>
            <a:r>
              <a:rPr lang="en-US" sz="2000" dirty="0">
                <a:solidFill>
                  <a:schemeClr val="tx2"/>
                </a:solidFill>
                <a:latin typeface="Open Sans" panose="020B0606030504020204" pitchFamily="34" charset="0"/>
                <a:ea typeface="Open Sans" panose="020B0606030504020204" pitchFamily="34" charset="0"/>
                <a:cs typeface="Open Sans" panose="020B0606030504020204" pitchFamily="34" charset="0"/>
              </a:rPr>
              <a:t>Ability to capture full range of SV types</a:t>
            </a:r>
          </a:p>
          <a:p>
            <a:pPr marL="285750" indent="-285750">
              <a:buClr>
                <a:schemeClr val="tx2"/>
              </a:buClr>
              <a:buFont typeface="Arial" panose="020B0604020202020204" pitchFamily="34" charset="0"/>
              <a:buChar char="•"/>
            </a:pPr>
            <a:r>
              <a:rPr lang="en-US" sz="2000" dirty="0">
                <a:solidFill>
                  <a:schemeClr val="tx2"/>
                </a:solidFill>
                <a:latin typeface="Open Sans" panose="020B0606030504020204" pitchFamily="34" charset="0"/>
                <a:ea typeface="Open Sans" panose="020B0606030504020204" pitchFamily="34" charset="0"/>
                <a:cs typeface="Open Sans" panose="020B0606030504020204" pitchFamily="34" charset="0"/>
              </a:rPr>
              <a:t>10,000x more SVs detected per genome</a:t>
            </a:r>
          </a:p>
        </p:txBody>
      </p:sp>
      <p:grpSp>
        <p:nvGrpSpPr>
          <p:cNvPr id="16" name="Group 15">
            <a:extLst>
              <a:ext uri="{FF2B5EF4-FFF2-40B4-BE49-F238E27FC236}">
                <a16:creationId xmlns:a16="http://schemas.microsoft.com/office/drawing/2014/main" id="{6A126336-26E0-C4D0-73FD-E1411B172D79}"/>
              </a:ext>
            </a:extLst>
          </p:cNvPr>
          <p:cNvGrpSpPr/>
          <p:nvPr/>
        </p:nvGrpSpPr>
        <p:grpSpPr>
          <a:xfrm>
            <a:off x="7565033" y="1221391"/>
            <a:ext cx="1464658" cy="1878863"/>
            <a:chOff x="7702597" y="1351400"/>
            <a:chExt cx="1464658" cy="1878863"/>
          </a:xfrm>
        </p:grpSpPr>
        <p:sp>
          <p:nvSpPr>
            <p:cNvPr id="14" name="TextBox 13">
              <a:extLst>
                <a:ext uri="{FF2B5EF4-FFF2-40B4-BE49-F238E27FC236}">
                  <a16:creationId xmlns:a16="http://schemas.microsoft.com/office/drawing/2014/main" id="{8A8FC00E-4B10-2E15-3BE7-7781DF5892D0}"/>
                </a:ext>
              </a:extLst>
            </p:cNvPr>
            <p:cNvSpPr txBox="1"/>
            <p:nvPr/>
          </p:nvSpPr>
          <p:spPr>
            <a:xfrm>
              <a:off x="7707340" y="1351400"/>
              <a:ext cx="1459915" cy="307777"/>
            </a:xfrm>
            <a:prstGeom prst="rect">
              <a:avLst/>
            </a:prstGeom>
            <a:noFill/>
          </p:spPr>
          <p:txBody>
            <a:bodyPr wrap="square" rtlCol="0">
              <a:spAutoFit/>
            </a:bodyPr>
            <a:lstStyle/>
            <a:p>
              <a:r>
                <a:rPr lang="en-US" dirty="0"/>
                <a:t>Human genome</a:t>
              </a:r>
            </a:p>
          </p:txBody>
        </p:sp>
        <p:pic>
          <p:nvPicPr>
            <p:cNvPr id="15" name="Picture 14">
              <a:extLst>
                <a:ext uri="{FF2B5EF4-FFF2-40B4-BE49-F238E27FC236}">
                  <a16:creationId xmlns:a16="http://schemas.microsoft.com/office/drawing/2014/main" id="{B3BE94E2-C21D-FEBC-6CB7-ED419453E1EB}"/>
                </a:ext>
              </a:extLst>
            </p:cNvPr>
            <p:cNvPicPr>
              <a:picLocks noChangeAspect="1"/>
            </p:cNvPicPr>
            <p:nvPr/>
          </p:nvPicPr>
          <p:blipFill>
            <a:blip r:embed="rId3"/>
            <a:stretch>
              <a:fillRect/>
            </a:stretch>
          </p:blipFill>
          <p:spPr>
            <a:xfrm>
              <a:off x="7702597" y="1659177"/>
              <a:ext cx="1464658" cy="1571086"/>
            </a:xfrm>
            <a:prstGeom prst="rect">
              <a:avLst/>
            </a:prstGeom>
          </p:spPr>
        </p:pic>
      </p:grpSp>
      <p:grpSp>
        <p:nvGrpSpPr>
          <p:cNvPr id="3" name="Group 2">
            <a:extLst>
              <a:ext uri="{FF2B5EF4-FFF2-40B4-BE49-F238E27FC236}">
                <a16:creationId xmlns:a16="http://schemas.microsoft.com/office/drawing/2014/main" id="{D1F6F000-2731-1B69-3FD5-764B70F138B4}"/>
              </a:ext>
            </a:extLst>
          </p:cNvPr>
          <p:cNvGrpSpPr/>
          <p:nvPr/>
        </p:nvGrpSpPr>
        <p:grpSpPr>
          <a:xfrm>
            <a:off x="721212" y="3248090"/>
            <a:ext cx="7072189" cy="1808588"/>
            <a:chOff x="1064102" y="1424199"/>
            <a:chExt cx="7072189" cy="1808588"/>
          </a:xfrm>
        </p:grpSpPr>
        <p:grpSp>
          <p:nvGrpSpPr>
            <p:cNvPr id="4" name="Group 3">
              <a:extLst>
                <a:ext uri="{FF2B5EF4-FFF2-40B4-BE49-F238E27FC236}">
                  <a16:creationId xmlns:a16="http://schemas.microsoft.com/office/drawing/2014/main" id="{F033BAEB-A029-9A1F-F489-471459B36C5C}"/>
                </a:ext>
              </a:extLst>
            </p:cNvPr>
            <p:cNvGrpSpPr/>
            <p:nvPr/>
          </p:nvGrpSpPr>
          <p:grpSpPr>
            <a:xfrm>
              <a:off x="1064102" y="1424199"/>
              <a:ext cx="7072189" cy="1545336"/>
              <a:chOff x="2128205" y="3592864"/>
              <a:chExt cx="7072189" cy="1545336"/>
            </a:xfrm>
          </p:grpSpPr>
          <p:pic>
            <p:nvPicPr>
              <p:cNvPr id="12" name="Picture 2" descr="Fig. 1">
                <a:extLst>
                  <a:ext uri="{FF2B5EF4-FFF2-40B4-BE49-F238E27FC236}">
                    <a16:creationId xmlns:a16="http://schemas.microsoft.com/office/drawing/2014/main" id="{CAC98348-0A38-DAE1-4125-BC64798AA5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10116" b="78872"/>
              <a:stretch/>
            </p:blipFill>
            <p:spPr bwMode="auto">
              <a:xfrm>
                <a:off x="2199845" y="3592864"/>
                <a:ext cx="7000549" cy="154533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822B1215-78C0-F9DD-7B99-2F684F701449}"/>
                  </a:ext>
                </a:extLst>
              </p:cNvPr>
              <p:cNvSpPr/>
              <p:nvPr/>
            </p:nvSpPr>
            <p:spPr>
              <a:xfrm>
                <a:off x="2128205" y="3592864"/>
                <a:ext cx="242761" cy="1780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2CE1B28A-38D5-9611-B496-F5A65EB57264}"/>
                </a:ext>
              </a:extLst>
            </p:cNvPr>
            <p:cNvSpPr txBox="1"/>
            <p:nvPr/>
          </p:nvSpPr>
          <p:spPr>
            <a:xfrm>
              <a:off x="1064102" y="3001955"/>
              <a:ext cx="3166251" cy="230832"/>
            </a:xfrm>
            <a:prstGeom prst="rect">
              <a:avLst/>
            </a:prstGeom>
            <a:noFill/>
          </p:spPr>
          <p:txBody>
            <a:bodyPr wrap="none" rtlCol="0">
              <a:spAutoFit/>
            </a:bodyPr>
            <a:lstStyle/>
            <a:p>
              <a:pPr algn="r"/>
              <a:r>
                <a:rPr lang="en-US" sz="900" b="0" i="1"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Collins, R.L., Brand, H., </a:t>
              </a:r>
              <a:r>
                <a:rPr lang="en-US" sz="900" b="0" i="1" dirty="0" err="1">
                  <a:solidFill>
                    <a:srgbClr val="222222"/>
                  </a:solidFill>
                  <a:effectLst/>
                  <a:latin typeface="Open Sans" panose="020B0606030504020204" pitchFamily="34" charset="0"/>
                  <a:ea typeface="Open Sans" panose="020B0606030504020204" pitchFamily="34" charset="0"/>
                  <a:cs typeface="Open Sans" panose="020B0606030504020204" pitchFamily="34" charset="0"/>
                </a:rPr>
                <a:t>Karczewski</a:t>
              </a:r>
              <a:r>
                <a:rPr lang="en-US" sz="900" b="0" i="1"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 K.J. et al. (2020) Nature </a:t>
              </a:r>
              <a:endParaRPr lang="en-US" sz="900" i="1"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6" name="Rectangle 5">
            <a:extLst>
              <a:ext uri="{FF2B5EF4-FFF2-40B4-BE49-F238E27FC236}">
                <a16:creationId xmlns:a16="http://schemas.microsoft.com/office/drawing/2014/main" id="{4B70ADF9-EADA-E578-E628-A5BF8B3F62F0}"/>
              </a:ext>
            </a:extLst>
          </p:cNvPr>
          <p:cNvSpPr/>
          <p:nvPr/>
        </p:nvSpPr>
        <p:spPr>
          <a:xfrm>
            <a:off x="1666959" y="3455298"/>
            <a:ext cx="2743200" cy="1305759"/>
          </a:xfrm>
          <a:prstGeom prst="rect">
            <a:avLst/>
          </a:prstGeom>
          <a:noFill/>
          <a:ln w="38100">
            <a:solidFill>
              <a:srgbClr val="D81A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11ABDC-E034-F960-44B3-E60D406E85CB}"/>
              </a:ext>
            </a:extLst>
          </p:cNvPr>
          <p:cNvSpPr/>
          <p:nvPr/>
        </p:nvSpPr>
        <p:spPr>
          <a:xfrm>
            <a:off x="1635487" y="3421528"/>
            <a:ext cx="6157914" cy="1371898"/>
          </a:xfrm>
          <a:prstGeom prst="rect">
            <a:avLst/>
          </a:prstGeom>
          <a:noFill/>
          <a:ln w="38100">
            <a:solidFill>
              <a:srgbClr val="1D89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238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2D96B-DE9C-5287-CE58-CF266E8AD151}"/>
              </a:ext>
            </a:extLst>
          </p:cNvPr>
          <p:cNvSpPr>
            <a:spLocks noGrp="1"/>
          </p:cNvSpPr>
          <p:nvPr>
            <p:ph type="ctrTitle"/>
          </p:nvPr>
        </p:nvSpPr>
        <p:spPr/>
        <p:txBody>
          <a:bodyPr>
            <a:noAutofit/>
          </a:bodyPr>
          <a:lstStyle/>
          <a:p>
            <a:r>
              <a:rPr lang="en-US" sz="2800" dirty="0"/>
              <a:t>SV discovery with GATK-SV</a:t>
            </a:r>
            <a:endParaRPr lang="en-US" sz="2800" u="sng" dirty="0"/>
          </a:p>
        </p:txBody>
      </p:sp>
      <p:grpSp>
        <p:nvGrpSpPr>
          <p:cNvPr id="21507" name="Group 21506">
            <a:extLst>
              <a:ext uri="{FF2B5EF4-FFF2-40B4-BE49-F238E27FC236}">
                <a16:creationId xmlns:a16="http://schemas.microsoft.com/office/drawing/2014/main" id="{3252A21D-D242-FC87-2EC7-C8C4FE5E2417}"/>
              </a:ext>
            </a:extLst>
          </p:cNvPr>
          <p:cNvGrpSpPr/>
          <p:nvPr/>
        </p:nvGrpSpPr>
        <p:grpSpPr>
          <a:xfrm>
            <a:off x="1205088" y="1389576"/>
            <a:ext cx="6733823" cy="3373584"/>
            <a:chOff x="804660" y="741691"/>
            <a:chExt cx="9147059" cy="4648917"/>
          </a:xfrm>
        </p:grpSpPr>
        <p:cxnSp>
          <p:nvCxnSpPr>
            <p:cNvPr id="5" name="Straight Arrow Connector 4">
              <a:extLst>
                <a:ext uri="{FF2B5EF4-FFF2-40B4-BE49-F238E27FC236}">
                  <a16:creationId xmlns:a16="http://schemas.microsoft.com/office/drawing/2014/main" id="{86DABFFB-A73F-33B1-6B67-B0F5DB032048}"/>
                </a:ext>
              </a:extLst>
            </p:cNvPr>
            <p:cNvCxnSpPr>
              <a:cxnSpLocks/>
              <a:stCxn id="26" idx="3"/>
            </p:cNvCxnSpPr>
            <p:nvPr/>
          </p:nvCxnSpPr>
          <p:spPr>
            <a:xfrm flipV="1">
              <a:off x="4128283" y="1517904"/>
              <a:ext cx="350219" cy="528709"/>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3F4B72B-AD48-3B8F-4714-1ED226A568F5}"/>
                </a:ext>
              </a:extLst>
            </p:cNvPr>
            <p:cNvCxnSpPr>
              <a:cxnSpLocks/>
              <a:stCxn id="46" idx="3"/>
              <a:endCxn id="11" idx="1"/>
            </p:cNvCxnSpPr>
            <p:nvPr/>
          </p:nvCxnSpPr>
          <p:spPr>
            <a:xfrm flipV="1">
              <a:off x="4128283" y="1091779"/>
              <a:ext cx="622946" cy="3371060"/>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DD1ABAB-5388-4D39-165F-1757E7E12B45}"/>
                </a:ext>
              </a:extLst>
            </p:cNvPr>
            <p:cNvCxnSpPr>
              <a:cxnSpLocks/>
              <a:stCxn id="46" idx="3"/>
            </p:cNvCxnSpPr>
            <p:nvPr/>
          </p:nvCxnSpPr>
          <p:spPr>
            <a:xfrm flipV="1">
              <a:off x="4128283" y="2559581"/>
              <a:ext cx="356391" cy="1903258"/>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C0A2A33-B32F-84DE-073D-EC09D38368B4}"/>
                </a:ext>
              </a:extLst>
            </p:cNvPr>
            <p:cNvCxnSpPr>
              <a:cxnSpLocks/>
              <a:stCxn id="26" idx="3"/>
              <a:endCxn id="11" idx="1"/>
            </p:cNvCxnSpPr>
            <p:nvPr/>
          </p:nvCxnSpPr>
          <p:spPr>
            <a:xfrm flipV="1">
              <a:off x="4128283" y="1091779"/>
              <a:ext cx="622946" cy="954834"/>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C4633583-2D9E-C17D-3FF3-C500E6A21ECB}"/>
                </a:ext>
              </a:extLst>
            </p:cNvPr>
            <p:cNvCxnSpPr>
              <a:cxnSpLocks/>
              <a:stCxn id="11" idx="2"/>
              <a:endCxn id="20" idx="0"/>
            </p:cNvCxnSpPr>
            <p:nvPr/>
          </p:nvCxnSpPr>
          <p:spPr>
            <a:xfrm>
              <a:off x="6307846" y="1441866"/>
              <a:ext cx="13266" cy="3248094"/>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E611DA1C-D0FB-6222-4F9D-98656BA5B3B0}"/>
                </a:ext>
              </a:extLst>
            </p:cNvPr>
            <p:cNvGrpSpPr/>
            <p:nvPr/>
          </p:nvGrpSpPr>
          <p:grpSpPr>
            <a:xfrm>
              <a:off x="4751229" y="741691"/>
              <a:ext cx="3113233" cy="700175"/>
              <a:chOff x="6256082" y="4088"/>
              <a:chExt cx="1408444" cy="411342"/>
            </a:xfrm>
            <a:solidFill>
              <a:sysClr val="window" lastClr="FFFFFF">
                <a:lumMod val="95000"/>
              </a:sysClr>
            </a:solidFill>
          </p:grpSpPr>
          <p:sp>
            <p:nvSpPr>
              <p:cNvPr id="11" name="Rounded Rectangle 10">
                <a:extLst>
                  <a:ext uri="{FF2B5EF4-FFF2-40B4-BE49-F238E27FC236}">
                    <a16:creationId xmlns:a16="http://schemas.microsoft.com/office/drawing/2014/main" id="{4FB055C7-F607-A098-79D2-2940A5AF77FF}"/>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12" name="Rounded Rectangle 8">
                <a:extLst>
                  <a:ext uri="{FF2B5EF4-FFF2-40B4-BE49-F238E27FC236}">
                    <a16:creationId xmlns:a16="http://schemas.microsoft.com/office/drawing/2014/main" id="{D78C7623-C166-9704-FF4A-1DFABC1E99D0}"/>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800" kern="0" dirty="0">
                    <a:solidFill>
                      <a:prstClr val="black">
                        <a:lumMod val="85000"/>
                        <a:lumOff val="15000"/>
                      </a:prstClr>
                    </a:solidFill>
                    <a:latin typeface="Montserrat" pitchFamily="2" charset="77"/>
                    <a:cs typeface="Arial" panose="020B0604020202020204" pitchFamily="34" charset="0"/>
                  </a:rPr>
                  <a:t>Joint genotyping</a:t>
                </a:r>
              </a:p>
            </p:txBody>
          </p:sp>
        </p:grpSp>
        <p:grpSp>
          <p:nvGrpSpPr>
            <p:cNvPr id="13" name="Group 12">
              <a:extLst>
                <a:ext uri="{FF2B5EF4-FFF2-40B4-BE49-F238E27FC236}">
                  <a16:creationId xmlns:a16="http://schemas.microsoft.com/office/drawing/2014/main" id="{CAC67F77-8F2C-E7C9-48EF-A2772AB8254A}"/>
                </a:ext>
              </a:extLst>
            </p:cNvPr>
            <p:cNvGrpSpPr/>
            <p:nvPr/>
          </p:nvGrpSpPr>
          <p:grpSpPr>
            <a:xfrm>
              <a:off x="4772440" y="1743464"/>
              <a:ext cx="3113234" cy="700175"/>
              <a:chOff x="6256082" y="4088"/>
              <a:chExt cx="1408444" cy="411342"/>
            </a:xfrm>
            <a:solidFill>
              <a:sysClr val="window" lastClr="FFFFFF">
                <a:lumMod val="95000"/>
              </a:sysClr>
            </a:solidFill>
          </p:grpSpPr>
          <p:sp>
            <p:nvSpPr>
              <p:cNvPr id="14" name="Rounded Rectangle 13">
                <a:extLst>
                  <a:ext uri="{FF2B5EF4-FFF2-40B4-BE49-F238E27FC236}">
                    <a16:creationId xmlns:a16="http://schemas.microsoft.com/office/drawing/2014/main" id="{823439F2-2E8D-75CD-64B8-D9C6A84CA373}"/>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15" name="Rounded Rectangle 8">
                <a:extLst>
                  <a:ext uri="{FF2B5EF4-FFF2-40B4-BE49-F238E27FC236}">
                    <a16:creationId xmlns:a16="http://schemas.microsoft.com/office/drawing/2014/main" id="{A6B3FDE3-BC09-B7E1-3A08-638C8ADD0BBD}"/>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800" kern="0" dirty="0">
                    <a:solidFill>
                      <a:prstClr val="black">
                        <a:lumMod val="85000"/>
                        <a:lumOff val="15000"/>
                      </a:prstClr>
                    </a:solidFill>
                    <a:latin typeface="Montserrat" pitchFamily="2" charset="77"/>
                    <a:cs typeface="Arial" panose="020B0604020202020204" pitchFamily="34" charset="0"/>
                  </a:rPr>
                  <a:t>Clustering</a:t>
                </a:r>
              </a:p>
            </p:txBody>
          </p:sp>
        </p:grpSp>
        <p:grpSp>
          <p:nvGrpSpPr>
            <p:cNvPr id="16" name="Group 15">
              <a:extLst>
                <a:ext uri="{FF2B5EF4-FFF2-40B4-BE49-F238E27FC236}">
                  <a16:creationId xmlns:a16="http://schemas.microsoft.com/office/drawing/2014/main" id="{F70C6FAC-C8CE-B668-9FBB-4DDB8FE731E7}"/>
                </a:ext>
              </a:extLst>
            </p:cNvPr>
            <p:cNvGrpSpPr/>
            <p:nvPr/>
          </p:nvGrpSpPr>
          <p:grpSpPr>
            <a:xfrm>
              <a:off x="4760983" y="2740279"/>
              <a:ext cx="3086702" cy="700175"/>
              <a:chOff x="6256082" y="4088"/>
              <a:chExt cx="1408444" cy="411342"/>
            </a:xfrm>
            <a:solidFill>
              <a:sysClr val="window" lastClr="FFFFFF">
                <a:lumMod val="95000"/>
              </a:sysClr>
            </a:solidFill>
          </p:grpSpPr>
          <p:sp>
            <p:nvSpPr>
              <p:cNvPr id="17" name="Rounded Rectangle 16">
                <a:extLst>
                  <a:ext uri="{FF2B5EF4-FFF2-40B4-BE49-F238E27FC236}">
                    <a16:creationId xmlns:a16="http://schemas.microsoft.com/office/drawing/2014/main" id="{F77618F2-3D67-82B0-DAB8-56805630DD7F}"/>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18" name="Rounded Rectangle 8">
                <a:extLst>
                  <a:ext uri="{FF2B5EF4-FFF2-40B4-BE49-F238E27FC236}">
                    <a16:creationId xmlns:a16="http://schemas.microsoft.com/office/drawing/2014/main" id="{F913D4CE-50E2-E04E-1DC6-0062130836C9}"/>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800" kern="0" dirty="0">
                    <a:solidFill>
                      <a:prstClr val="black">
                        <a:lumMod val="85000"/>
                        <a:lumOff val="15000"/>
                      </a:prstClr>
                    </a:solidFill>
                    <a:latin typeface="Montserrat" pitchFamily="2" charset="77"/>
                    <a:cs typeface="Arial" panose="020B0604020202020204" pitchFamily="34" charset="0"/>
                  </a:rPr>
                  <a:t>Complex event resolution</a:t>
                </a:r>
              </a:p>
            </p:txBody>
          </p:sp>
        </p:grpSp>
        <p:grpSp>
          <p:nvGrpSpPr>
            <p:cNvPr id="19" name="Group 18">
              <a:extLst>
                <a:ext uri="{FF2B5EF4-FFF2-40B4-BE49-F238E27FC236}">
                  <a16:creationId xmlns:a16="http://schemas.microsoft.com/office/drawing/2014/main" id="{6F53F872-F93D-2292-FC0E-CE633A5F09E8}"/>
                </a:ext>
              </a:extLst>
            </p:cNvPr>
            <p:cNvGrpSpPr/>
            <p:nvPr/>
          </p:nvGrpSpPr>
          <p:grpSpPr>
            <a:xfrm>
              <a:off x="4777760" y="4689960"/>
              <a:ext cx="3086703" cy="700175"/>
              <a:chOff x="6256082" y="4088"/>
              <a:chExt cx="1408444" cy="411342"/>
            </a:xfrm>
            <a:solidFill>
              <a:sysClr val="window" lastClr="FFFFFF">
                <a:lumMod val="95000"/>
              </a:sysClr>
            </a:solidFill>
          </p:grpSpPr>
          <p:sp>
            <p:nvSpPr>
              <p:cNvPr id="20" name="Rounded Rectangle 19">
                <a:extLst>
                  <a:ext uri="{FF2B5EF4-FFF2-40B4-BE49-F238E27FC236}">
                    <a16:creationId xmlns:a16="http://schemas.microsoft.com/office/drawing/2014/main" id="{98A901D9-A9F1-E366-9514-75F16D736303}"/>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21" name="Rounded Rectangle 8">
                <a:extLst>
                  <a:ext uri="{FF2B5EF4-FFF2-40B4-BE49-F238E27FC236}">
                    <a16:creationId xmlns:a16="http://schemas.microsoft.com/office/drawing/2014/main" id="{C5C3A06F-A13C-1448-DFA8-1853D148FA9F}"/>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800" kern="0" dirty="0">
                    <a:solidFill>
                      <a:prstClr val="black">
                        <a:lumMod val="85000"/>
                        <a:lumOff val="15000"/>
                      </a:prstClr>
                    </a:solidFill>
                    <a:latin typeface="Montserrat" pitchFamily="2" charset="77"/>
                    <a:cs typeface="Arial" panose="020B0604020202020204" pitchFamily="34" charset="0"/>
                  </a:rPr>
                  <a:t>Functional annotation</a:t>
                </a:r>
              </a:p>
            </p:txBody>
          </p:sp>
        </p:grpSp>
        <p:grpSp>
          <p:nvGrpSpPr>
            <p:cNvPr id="22" name="Group 21">
              <a:extLst>
                <a:ext uri="{FF2B5EF4-FFF2-40B4-BE49-F238E27FC236}">
                  <a16:creationId xmlns:a16="http://schemas.microsoft.com/office/drawing/2014/main" id="{5329E8CF-7D93-8343-21B8-40572F8011AF}"/>
                </a:ext>
              </a:extLst>
            </p:cNvPr>
            <p:cNvGrpSpPr/>
            <p:nvPr/>
          </p:nvGrpSpPr>
          <p:grpSpPr>
            <a:xfrm>
              <a:off x="4751229" y="3715119"/>
              <a:ext cx="3086702" cy="700175"/>
              <a:chOff x="6256082" y="4088"/>
              <a:chExt cx="1408444" cy="411342"/>
            </a:xfrm>
            <a:solidFill>
              <a:sysClr val="window" lastClr="FFFFFF">
                <a:lumMod val="95000"/>
              </a:sysClr>
            </a:solidFill>
          </p:grpSpPr>
          <p:sp>
            <p:nvSpPr>
              <p:cNvPr id="23" name="Rounded Rectangle 22">
                <a:extLst>
                  <a:ext uri="{FF2B5EF4-FFF2-40B4-BE49-F238E27FC236}">
                    <a16:creationId xmlns:a16="http://schemas.microsoft.com/office/drawing/2014/main" id="{D2D59211-1E25-EAB4-2EDD-9B90D0CB5A8F}"/>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24" name="Rounded Rectangle 8">
                <a:extLst>
                  <a:ext uri="{FF2B5EF4-FFF2-40B4-BE49-F238E27FC236}">
                    <a16:creationId xmlns:a16="http://schemas.microsoft.com/office/drawing/2014/main" id="{5FAF9912-5A71-52B7-1659-F4AF66B36532}"/>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800" kern="0" dirty="0">
                    <a:solidFill>
                      <a:prstClr val="black">
                        <a:lumMod val="85000"/>
                        <a:lumOff val="15000"/>
                      </a:prstClr>
                    </a:solidFill>
                    <a:latin typeface="Montserrat" pitchFamily="2" charset="77"/>
                    <a:cs typeface="Arial" panose="020B0604020202020204" pitchFamily="34" charset="0"/>
                  </a:rPr>
                  <a:t>Filtering</a:t>
                </a:r>
              </a:p>
            </p:txBody>
          </p:sp>
        </p:grpSp>
        <p:grpSp>
          <p:nvGrpSpPr>
            <p:cNvPr id="25" name="Group 24">
              <a:extLst>
                <a:ext uri="{FF2B5EF4-FFF2-40B4-BE49-F238E27FC236}">
                  <a16:creationId xmlns:a16="http://schemas.microsoft.com/office/drawing/2014/main" id="{0DAE7227-F0C1-5415-E31A-E45D72762E2A}"/>
                </a:ext>
              </a:extLst>
            </p:cNvPr>
            <p:cNvGrpSpPr/>
            <p:nvPr/>
          </p:nvGrpSpPr>
          <p:grpSpPr>
            <a:xfrm>
              <a:off x="804660" y="747075"/>
              <a:ext cx="3323623" cy="2387037"/>
              <a:chOff x="3867900" y="824314"/>
              <a:chExt cx="3323623" cy="2387037"/>
            </a:xfrm>
          </p:grpSpPr>
          <p:sp>
            <p:nvSpPr>
              <p:cNvPr id="26" name="Rounded Rectangle 25">
                <a:extLst>
                  <a:ext uri="{FF2B5EF4-FFF2-40B4-BE49-F238E27FC236}">
                    <a16:creationId xmlns:a16="http://schemas.microsoft.com/office/drawing/2014/main" id="{912654BE-CD94-8998-0C94-FD3680FC7EFD}"/>
                  </a:ext>
                </a:extLst>
              </p:cNvPr>
              <p:cNvSpPr/>
              <p:nvPr/>
            </p:nvSpPr>
            <p:spPr>
              <a:xfrm>
                <a:off x="4078288" y="1036352"/>
                <a:ext cx="3113235" cy="2174999"/>
              </a:xfrm>
              <a:prstGeom prst="roundRect">
                <a:avLst>
                  <a:gd name="adj" fmla="val 6338"/>
                </a:avLst>
              </a:prstGeom>
              <a:solidFill>
                <a:schemeClr val="bg1"/>
              </a:solidFill>
              <a:ln w="38100">
                <a:solidFill>
                  <a:srgbClr val="A5A5A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323C51C0-971E-29CB-A08A-AC834959B1EC}"/>
                  </a:ext>
                </a:extLst>
              </p:cNvPr>
              <p:cNvSpPr/>
              <p:nvPr/>
            </p:nvSpPr>
            <p:spPr>
              <a:xfrm>
                <a:off x="3973094" y="924817"/>
                <a:ext cx="3113235" cy="2174999"/>
              </a:xfrm>
              <a:prstGeom prst="roundRect">
                <a:avLst>
                  <a:gd name="adj" fmla="val 6338"/>
                </a:avLst>
              </a:prstGeom>
              <a:solidFill>
                <a:schemeClr val="bg1"/>
              </a:solidFill>
              <a:ln w="38100">
                <a:solidFill>
                  <a:srgbClr val="A5A5A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757E2553-BB10-82F2-ABB4-B5EA333CE448}"/>
                  </a:ext>
                </a:extLst>
              </p:cNvPr>
              <p:cNvSpPr/>
              <p:nvPr/>
            </p:nvSpPr>
            <p:spPr>
              <a:xfrm>
                <a:off x="3867900" y="824314"/>
                <a:ext cx="3113235" cy="2174999"/>
              </a:xfrm>
              <a:prstGeom prst="roundRect">
                <a:avLst>
                  <a:gd name="adj" fmla="val 6338"/>
                </a:avLst>
              </a:prstGeom>
              <a:solidFill>
                <a:schemeClr val="bg1"/>
              </a:solidFill>
              <a:ln w="38100">
                <a:solidFill>
                  <a:srgbClr val="A5A5A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2A8A314A-BCB2-9248-6676-B89BBDCCD4F5}"/>
                  </a:ext>
                </a:extLst>
              </p:cNvPr>
              <p:cNvGrpSpPr/>
              <p:nvPr/>
            </p:nvGrpSpPr>
            <p:grpSpPr>
              <a:xfrm>
                <a:off x="3987552" y="1325775"/>
                <a:ext cx="1374627" cy="454285"/>
                <a:chOff x="6256082" y="4088"/>
                <a:chExt cx="1408444" cy="411342"/>
              </a:xfrm>
              <a:solidFill>
                <a:sysClr val="window" lastClr="FFFFFF">
                  <a:lumMod val="95000"/>
                </a:sysClr>
              </a:solidFill>
            </p:grpSpPr>
            <p:sp>
              <p:nvSpPr>
                <p:cNvPr id="43" name="Rounded Rectangle 42">
                  <a:extLst>
                    <a:ext uri="{FF2B5EF4-FFF2-40B4-BE49-F238E27FC236}">
                      <a16:creationId xmlns:a16="http://schemas.microsoft.com/office/drawing/2014/main" id="{4192064A-3E7F-5683-A13C-2D4DA5647089}"/>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44" name="Rounded Rectangle 8">
                  <a:extLst>
                    <a:ext uri="{FF2B5EF4-FFF2-40B4-BE49-F238E27FC236}">
                      <a16:creationId xmlns:a16="http://schemas.microsoft.com/office/drawing/2014/main" id="{29E5D371-B97B-57BA-4DFC-72793BACC2AA}"/>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Manta</a:t>
                  </a:r>
                </a:p>
              </p:txBody>
            </p:sp>
          </p:grpSp>
          <p:grpSp>
            <p:nvGrpSpPr>
              <p:cNvPr id="30" name="Group 29">
                <a:extLst>
                  <a:ext uri="{FF2B5EF4-FFF2-40B4-BE49-F238E27FC236}">
                    <a16:creationId xmlns:a16="http://schemas.microsoft.com/office/drawing/2014/main" id="{4E3196A1-DBAB-F1BF-9745-1D3375D6B44B}"/>
                  </a:ext>
                </a:extLst>
              </p:cNvPr>
              <p:cNvGrpSpPr/>
              <p:nvPr/>
            </p:nvGrpSpPr>
            <p:grpSpPr>
              <a:xfrm>
                <a:off x="5478093" y="1325775"/>
                <a:ext cx="1395324" cy="454285"/>
                <a:chOff x="6256082" y="4088"/>
                <a:chExt cx="1408444" cy="411342"/>
              </a:xfrm>
              <a:solidFill>
                <a:sysClr val="window" lastClr="FFFFFF">
                  <a:lumMod val="95000"/>
                </a:sysClr>
              </a:solidFill>
            </p:grpSpPr>
            <p:sp>
              <p:nvSpPr>
                <p:cNvPr id="41" name="Rounded Rectangle 40">
                  <a:extLst>
                    <a:ext uri="{FF2B5EF4-FFF2-40B4-BE49-F238E27FC236}">
                      <a16:creationId xmlns:a16="http://schemas.microsoft.com/office/drawing/2014/main" id="{D63722B3-E91A-6864-EBF5-17A62385B442}"/>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42" name="Rounded Rectangle 8">
                  <a:extLst>
                    <a:ext uri="{FF2B5EF4-FFF2-40B4-BE49-F238E27FC236}">
                      <a16:creationId xmlns:a16="http://schemas.microsoft.com/office/drawing/2014/main" id="{78C98995-FB73-A75C-2059-F531C1B03FC1}"/>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MELT</a:t>
                  </a:r>
                </a:p>
              </p:txBody>
            </p:sp>
          </p:grpSp>
          <p:grpSp>
            <p:nvGrpSpPr>
              <p:cNvPr id="31" name="Group 30">
                <a:extLst>
                  <a:ext uri="{FF2B5EF4-FFF2-40B4-BE49-F238E27FC236}">
                    <a16:creationId xmlns:a16="http://schemas.microsoft.com/office/drawing/2014/main" id="{5263CD56-0B2F-02DB-F711-590A451B6A38}"/>
                  </a:ext>
                </a:extLst>
              </p:cNvPr>
              <p:cNvGrpSpPr/>
              <p:nvPr/>
            </p:nvGrpSpPr>
            <p:grpSpPr>
              <a:xfrm>
                <a:off x="3987552" y="1887153"/>
                <a:ext cx="1374627" cy="454285"/>
                <a:chOff x="6256082" y="4088"/>
                <a:chExt cx="1408444" cy="411342"/>
              </a:xfrm>
              <a:solidFill>
                <a:sysClr val="window" lastClr="FFFFFF">
                  <a:lumMod val="95000"/>
                </a:sysClr>
              </a:solidFill>
            </p:grpSpPr>
            <p:sp>
              <p:nvSpPr>
                <p:cNvPr id="39" name="Rounded Rectangle 38">
                  <a:extLst>
                    <a:ext uri="{FF2B5EF4-FFF2-40B4-BE49-F238E27FC236}">
                      <a16:creationId xmlns:a16="http://schemas.microsoft.com/office/drawing/2014/main" id="{F78278B0-F6D9-4321-8364-7A3B300B03C6}"/>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40" name="Rounded Rectangle 8">
                  <a:extLst>
                    <a:ext uri="{FF2B5EF4-FFF2-40B4-BE49-F238E27FC236}">
                      <a16:creationId xmlns:a16="http://schemas.microsoft.com/office/drawing/2014/main" id="{E705001D-F361-78D5-3A37-35501E12BC7F}"/>
                    </a:ext>
                  </a:extLst>
                </p:cNvPr>
                <p:cNvSpPr txBox="1"/>
                <p:nvPr/>
              </p:nvSpPr>
              <p:spPr>
                <a:xfrm>
                  <a:off x="6276163"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Wham</a:t>
                  </a:r>
                </a:p>
              </p:txBody>
            </p:sp>
          </p:grpSp>
          <p:grpSp>
            <p:nvGrpSpPr>
              <p:cNvPr id="32" name="Group 31">
                <a:extLst>
                  <a:ext uri="{FF2B5EF4-FFF2-40B4-BE49-F238E27FC236}">
                    <a16:creationId xmlns:a16="http://schemas.microsoft.com/office/drawing/2014/main" id="{B3B001EF-F63A-5998-4864-DCDB3933FD43}"/>
                  </a:ext>
                </a:extLst>
              </p:cNvPr>
              <p:cNvGrpSpPr/>
              <p:nvPr/>
            </p:nvGrpSpPr>
            <p:grpSpPr>
              <a:xfrm>
                <a:off x="4691766" y="2443116"/>
                <a:ext cx="1637016" cy="454285"/>
                <a:chOff x="6256082" y="4088"/>
                <a:chExt cx="1408444" cy="411342"/>
              </a:xfrm>
              <a:solidFill>
                <a:sysClr val="window" lastClr="FFFFFF">
                  <a:lumMod val="95000"/>
                </a:sysClr>
              </a:solidFill>
            </p:grpSpPr>
            <p:sp>
              <p:nvSpPr>
                <p:cNvPr id="37" name="Rounded Rectangle 36">
                  <a:extLst>
                    <a:ext uri="{FF2B5EF4-FFF2-40B4-BE49-F238E27FC236}">
                      <a16:creationId xmlns:a16="http://schemas.microsoft.com/office/drawing/2014/main" id="{AE3B1594-D4FF-5088-29C6-D56FC5881223}"/>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38" name="Rounded Rectangle 8">
                  <a:extLst>
                    <a:ext uri="{FF2B5EF4-FFF2-40B4-BE49-F238E27FC236}">
                      <a16:creationId xmlns:a16="http://schemas.microsoft.com/office/drawing/2014/main" id="{9E26B378-2C61-0ADE-A14B-A030A869991A}"/>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GATK-</a:t>
                  </a:r>
                  <a:r>
                    <a:rPr lang="en-US" sz="1200" kern="0" dirty="0" err="1">
                      <a:solidFill>
                        <a:prstClr val="black">
                          <a:lumMod val="85000"/>
                          <a:lumOff val="15000"/>
                        </a:prstClr>
                      </a:solidFill>
                      <a:latin typeface="Montserrat" pitchFamily="2" charset="77"/>
                      <a:cs typeface="Arial" panose="020B0604020202020204" pitchFamily="34" charset="0"/>
                    </a:rPr>
                    <a:t>gCNV</a:t>
                  </a:r>
                  <a:endParaRPr lang="en-US" sz="1200" kern="0" dirty="0">
                    <a:solidFill>
                      <a:prstClr val="black">
                        <a:lumMod val="85000"/>
                        <a:lumOff val="15000"/>
                      </a:prstClr>
                    </a:solidFill>
                    <a:latin typeface="Montserrat" pitchFamily="2" charset="77"/>
                    <a:cs typeface="Arial" panose="020B0604020202020204" pitchFamily="34" charset="0"/>
                  </a:endParaRPr>
                </a:p>
              </p:txBody>
            </p:sp>
          </p:grpSp>
          <p:grpSp>
            <p:nvGrpSpPr>
              <p:cNvPr id="33" name="Group 32">
                <a:extLst>
                  <a:ext uri="{FF2B5EF4-FFF2-40B4-BE49-F238E27FC236}">
                    <a16:creationId xmlns:a16="http://schemas.microsoft.com/office/drawing/2014/main" id="{04965914-22FC-91B3-F40E-4057FA4C9DF2}"/>
                  </a:ext>
                </a:extLst>
              </p:cNvPr>
              <p:cNvGrpSpPr/>
              <p:nvPr/>
            </p:nvGrpSpPr>
            <p:grpSpPr>
              <a:xfrm>
                <a:off x="5472186" y="1881144"/>
                <a:ext cx="1401230" cy="454285"/>
                <a:chOff x="6256080" y="4088"/>
                <a:chExt cx="1408444" cy="411342"/>
              </a:xfrm>
              <a:solidFill>
                <a:sysClr val="window" lastClr="FFFFFF">
                  <a:lumMod val="95000"/>
                </a:sysClr>
              </a:solidFill>
            </p:grpSpPr>
            <p:sp>
              <p:nvSpPr>
                <p:cNvPr id="35" name="Rounded Rectangle 34">
                  <a:extLst>
                    <a:ext uri="{FF2B5EF4-FFF2-40B4-BE49-F238E27FC236}">
                      <a16:creationId xmlns:a16="http://schemas.microsoft.com/office/drawing/2014/main" id="{88370845-95F0-0D61-9CCF-302D6F75FF64}"/>
                    </a:ext>
                  </a:extLst>
                </p:cNvPr>
                <p:cNvSpPr/>
                <p:nvPr/>
              </p:nvSpPr>
              <p:spPr>
                <a:xfrm>
                  <a:off x="6256080"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36" name="Rounded Rectangle 8">
                  <a:extLst>
                    <a:ext uri="{FF2B5EF4-FFF2-40B4-BE49-F238E27FC236}">
                      <a16:creationId xmlns:a16="http://schemas.microsoft.com/office/drawing/2014/main" id="{1680A8FD-20AA-B077-2830-08BDE56BE48D}"/>
                    </a:ext>
                  </a:extLst>
                </p:cNvPr>
                <p:cNvSpPr txBox="1"/>
                <p:nvPr/>
              </p:nvSpPr>
              <p:spPr>
                <a:xfrm>
                  <a:off x="6276164" y="24168"/>
                  <a:ext cx="1368285"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err="1">
                      <a:solidFill>
                        <a:prstClr val="black">
                          <a:lumMod val="85000"/>
                          <a:lumOff val="15000"/>
                        </a:prstClr>
                      </a:solidFill>
                      <a:latin typeface="Montserrat" pitchFamily="2" charset="77"/>
                      <a:cs typeface="Arial" panose="020B0604020202020204" pitchFamily="34" charset="0"/>
                    </a:rPr>
                    <a:t>cn.MOPS</a:t>
                  </a:r>
                  <a:endParaRPr lang="en-US" sz="1200" kern="0" dirty="0">
                    <a:solidFill>
                      <a:prstClr val="black">
                        <a:lumMod val="85000"/>
                        <a:lumOff val="15000"/>
                      </a:prstClr>
                    </a:solidFill>
                    <a:latin typeface="Montserrat" pitchFamily="2" charset="77"/>
                    <a:cs typeface="Arial" panose="020B0604020202020204" pitchFamily="34" charset="0"/>
                  </a:endParaRPr>
                </a:p>
              </p:txBody>
            </p:sp>
          </p:grpSp>
          <p:sp>
            <p:nvSpPr>
              <p:cNvPr id="34" name="TextBox 33">
                <a:extLst>
                  <a:ext uri="{FF2B5EF4-FFF2-40B4-BE49-F238E27FC236}">
                    <a16:creationId xmlns:a16="http://schemas.microsoft.com/office/drawing/2014/main" id="{C7BED4CA-08B5-B67E-9E4A-5A1208C4D78F}"/>
                  </a:ext>
                </a:extLst>
              </p:cNvPr>
              <p:cNvSpPr txBox="1"/>
              <p:nvPr/>
            </p:nvSpPr>
            <p:spPr>
              <a:xfrm>
                <a:off x="4722241" y="859803"/>
                <a:ext cx="1746774" cy="508953"/>
              </a:xfrm>
              <a:prstGeom prst="rect">
                <a:avLst/>
              </a:prstGeom>
              <a:noFill/>
            </p:spPr>
            <p:txBody>
              <a:bodyPr wrap="none" rtlCol="0">
                <a:spAutoFit/>
              </a:bodyPr>
              <a:lstStyle/>
              <a:p>
                <a:r>
                  <a:rPr lang="en-US" sz="1800" kern="0" dirty="0">
                    <a:latin typeface="Montserrat" pitchFamily="2" charset="77"/>
                    <a:cs typeface="Arial" panose="020B0604020202020204" pitchFamily="34" charset="0"/>
                  </a:rPr>
                  <a:t>SV callers</a:t>
                </a:r>
                <a:endParaRPr lang="en-US" sz="1800" dirty="0"/>
              </a:p>
            </p:txBody>
          </p:sp>
        </p:grpSp>
        <p:grpSp>
          <p:nvGrpSpPr>
            <p:cNvPr id="45" name="Group 44">
              <a:extLst>
                <a:ext uri="{FF2B5EF4-FFF2-40B4-BE49-F238E27FC236}">
                  <a16:creationId xmlns:a16="http://schemas.microsoft.com/office/drawing/2014/main" id="{DD209129-F895-B32D-E4D0-588BF4D8ED2D}"/>
                </a:ext>
              </a:extLst>
            </p:cNvPr>
            <p:cNvGrpSpPr/>
            <p:nvPr/>
          </p:nvGrpSpPr>
          <p:grpSpPr>
            <a:xfrm>
              <a:off x="804663" y="3323032"/>
              <a:ext cx="3323620" cy="2067576"/>
              <a:chOff x="3861731" y="3473688"/>
              <a:chExt cx="3323620" cy="2067576"/>
            </a:xfrm>
          </p:grpSpPr>
          <p:sp>
            <p:nvSpPr>
              <p:cNvPr id="46" name="Rounded Rectangle 45">
                <a:extLst>
                  <a:ext uri="{FF2B5EF4-FFF2-40B4-BE49-F238E27FC236}">
                    <a16:creationId xmlns:a16="http://schemas.microsoft.com/office/drawing/2014/main" id="{88172BEB-71C0-8DFB-7FD0-0C0F402EE7C7}"/>
                  </a:ext>
                </a:extLst>
              </p:cNvPr>
              <p:cNvSpPr/>
              <p:nvPr/>
            </p:nvSpPr>
            <p:spPr>
              <a:xfrm>
                <a:off x="4072119" y="3685726"/>
                <a:ext cx="3113232" cy="1855538"/>
              </a:xfrm>
              <a:prstGeom prst="roundRect">
                <a:avLst>
                  <a:gd name="adj" fmla="val 6338"/>
                </a:avLst>
              </a:prstGeom>
              <a:noFill/>
              <a:ln w="38100">
                <a:solidFill>
                  <a:srgbClr val="A5A5A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C00A9872-CD18-1FE0-4216-BF8B19D1A3BD}"/>
                  </a:ext>
                </a:extLst>
              </p:cNvPr>
              <p:cNvSpPr/>
              <p:nvPr/>
            </p:nvSpPr>
            <p:spPr>
              <a:xfrm>
                <a:off x="3966925" y="3574191"/>
                <a:ext cx="3113232" cy="1855538"/>
              </a:xfrm>
              <a:prstGeom prst="roundRect">
                <a:avLst>
                  <a:gd name="adj" fmla="val 6338"/>
                </a:avLst>
              </a:prstGeom>
              <a:solidFill>
                <a:schemeClr val="bg1"/>
              </a:solidFill>
              <a:ln w="38100">
                <a:solidFill>
                  <a:srgbClr val="A5A5A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5D2F1ED6-76F6-8F1C-194A-647473763414}"/>
                  </a:ext>
                </a:extLst>
              </p:cNvPr>
              <p:cNvSpPr/>
              <p:nvPr/>
            </p:nvSpPr>
            <p:spPr>
              <a:xfrm>
                <a:off x="3861731" y="3473688"/>
                <a:ext cx="3113232" cy="1855538"/>
              </a:xfrm>
              <a:prstGeom prst="roundRect">
                <a:avLst>
                  <a:gd name="adj" fmla="val 6338"/>
                </a:avLst>
              </a:prstGeom>
              <a:solidFill>
                <a:schemeClr val="bg1"/>
              </a:solidFill>
              <a:ln w="38100">
                <a:solidFill>
                  <a:srgbClr val="A5A5A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nvGrpSpPr>
              <p:cNvPr id="49" name="Group 48">
                <a:extLst>
                  <a:ext uri="{FF2B5EF4-FFF2-40B4-BE49-F238E27FC236}">
                    <a16:creationId xmlns:a16="http://schemas.microsoft.com/office/drawing/2014/main" id="{A35591C9-A163-C0AC-51E3-C2474FDA4968}"/>
                  </a:ext>
                </a:extLst>
              </p:cNvPr>
              <p:cNvGrpSpPr/>
              <p:nvPr/>
            </p:nvGrpSpPr>
            <p:grpSpPr>
              <a:xfrm>
                <a:off x="3967672" y="3980286"/>
                <a:ext cx="1394507" cy="551892"/>
                <a:chOff x="6256082" y="4088"/>
                <a:chExt cx="1408444" cy="411342"/>
              </a:xfrm>
              <a:solidFill>
                <a:sysClr val="window" lastClr="FFFFFF">
                  <a:lumMod val="95000"/>
                </a:sysClr>
              </a:solidFill>
            </p:grpSpPr>
            <p:sp>
              <p:nvSpPr>
                <p:cNvPr id="60" name="Rounded Rectangle 59">
                  <a:extLst>
                    <a:ext uri="{FF2B5EF4-FFF2-40B4-BE49-F238E27FC236}">
                      <a16:creationId xmlns:a16="http://schemas.microsoft.com/office/drawing/2014/main" id="{831C2920-FEB9-978B-D46A-4ACD251C1161}"/>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61" name="Rounded Rectangle 8">
                  <a:extLst>
                    <a:ext uri="{FF2B5EF4-FFF2-40B4-BE49-F238E27FC236}">
                      <a16:creationId xmlns:a16="http://schemas.microsoft.com/office/drawing/2014/main" id="{64053A75-EAB1-61B6-A5B7-014DA6A04184}"/>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Paired end</a:t>
                  </a:r>
                </a:p>
              </p:txBody>
            </p:sp>
          </p:grpSp>
          <p:grpSp>
            <p:nvGrpSpPr>
              <p:cNvPr id="50" name="Group 49">
                <a:extLst>
                  <a:ext uri="{FF2B5EF4-FFF2-40B4-BE49-F238E27FC236}">
                    <a16:creationId xmlns:a16="http://schemas.microsoft.com/office/drawing/2014/main" id="{731426C2-98C8-4503-B725-1F4358109ECC}"/>
                  </a:ext>
                </a:extLst>
              </p:cNvPr>
              <p:cNvGrpSpPr/>
              <p:nvPr/>
            </p:nvGrpSpPr>
            <p:grpSpPr>
              <a:xfrm>
                <a:off x="5478093" y="3980286"/>
                <a:ext cx="1395324" cy="551892"/>
                <a:chOff x="6256082" y="4088"/>
                <a:chExt cx="1408444" cy="411342"/>
              </a:xfrm>
              <a:solidFill>
                <a:sysClr val="window" lastClr="FFFFFF">
                  <a:lumMod val="95000"/>
                </a:sysClr>
              </a:solidFill>
            </p:grpSpPr>
            <p:sp>
              <p:nvSpPr>
                <p:cNvPr id="58" name="Rounded Rectangle 57">
                  <a:extLst>
                    <a:ext uri="{FF2B5EF4-FFF2-40B4-BE49-F238E27FC236}">
                      <a16:creationId xmlns:a16="http://schemas.microsoft.com/office/drawing/2014/main" id="{EEB17A8F-B04C-0658-6CF6-6B6B6613337D}"/>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59" name="Rounded Rectangle 8">
                  <a:extLst>
                    <a:ext uri="{FF2B5EF4-FFF2-40B4-BE49-F238E27FC236}">
                      <a16:creationId xmlns:a16="http://schemas.microsoft.com/office/drawing/2014/main" id="{05D574A7-CEA6-CBE2-94DA-EA2A73612987}"/>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Split read</a:t>
                  </a:r>
                </a:p>
              </p:txBody>
            </p:sp>
          </p:grpSp>
          <p:grpSp>
            <p:nvGrpSpPr>
              <p:cNvPr id="51" name="Group 50">
                <a:extLst>
                  <a:ext uri="{FF2B5EF4-FFF2-40B4-BE49-F238E27FC236}">
                    <a16:creationId xmlns:a16="http://schemas.microsoft.com/office/drawing/2014/main" id="{DCCD0751-81DB-1E8D-37D5-BB31DCD4B2E4}"/>
                  </a:ext>
                </a:extLst>
              </p:cNvPr>
              <p:cNvGrpSpPr/>
              <p:nvPr/>
            </p:nvGrpSpPr>
            <p:grpSpPr>
              <a:xfrm>
                <a:off x="3967672" y="4663832"/>
                <a:ext cx="1394507" cy="551892"/>
                <a:chOff x="6256082" y="4088"/>
                <a:chExt cx="1408444" cy="411342"/>
              </a:xfrm>
              <a:solidFill>
                <a:sysClr val="window" lastClr="FFFFFF">
                  <a:lumMod val="95000"/>
                </a:sysClr>
              </a:solidFill>
            </p:grpSpPr>
            <p:sp>
              <p:nvSpPr>
                <p:cNvPr id="56" name="Rounded Rectangle 55">
                  <a:extLst>
                    <a:ext uri="{FF2B5EF4-FFF2-40B4-BE49-F238E27FC236}">
                      <a16:creationId xmlns:a16="http://schemas.microsoft.com/office/drawing/2014/main" id="{E375052A-1424-F9CB-5D3D-92CB170EB0C3}"/>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57" name="Rounded Rectangle 8">
                  <a:extLst>
                    <a:ext uri="{FF2B5EF4-FFF2-40B4-BE49-F238E27FC236}">
                      <a16:creationId xmlns:a16="http://schemas.microsoft.com/office/drawing/2014/main" id="{3B2C1FB3-1C5A-9F7C-E398-0FA730724043}"/>
                    </a:ext>
                  </a:extLst>
                </p:cNvPr>
                <p:cNvSpPr txBox="1"/>
                <p:nvPr/>
              </p:nvSpPr>
              <p:spPr>
                <a:xfrm>
                  <a:off x="6276163"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Read depth</a:t>
                  </a:r>
                </a:p>
              </p:txBody>
            </p:sp>
          </p:grpSp>
          <p:grpSp>
            <p:nvGrpSpPr>
              <p:cNvPr id="52" name="Group 51">
                <a:extLst>
                  <a:ext uri="{FF2B5EF4-FFF2-40B4-BE49-F238E27FC236}">
                    <a16:creationId xmlns:a16="http://schemas.microsoft.com/office/drawing/2014/main" id="{A9F22757-5D56-D5DA-2C64-41223A3C56A4}"/>
                  </a:ext>
                </a:extLst>
              </p:cNvPr>
              <p:cNvGrpSpPr/>
              <p:nvPr/>
            </p:nvGrpSpPr>
            <p:grpSpPr>
              <a:xfrm>
                <a:off x="5478910" y="4671137"/>
                <a:ext cx="1394507" cy="551892"/>
                <a:chOff x="6256080" y="4088"/>
                <a:chExt cx="1408444" cy="411342"/>
              </a:xfrm>
              <a:solidFill>
                <a:sysClr val="window" lastClr="FFFFFF">
                  <a:lumMod val="95000"/>
                </a:sysClr>
              </a:solidFill>
            </p:grpSpPr>
            <p:sp>
              <p:nvSpPr>
                <p:cNvPr id="54" name="Rounded Rectangle 53">
                  <a:extLst>
                    <a:ext uri="{FF2B5EF4-FFF2-40B4-BE49-F238E27FC236}">
                      <a16:creationId xmlns:a16="http://schemas.microsoft.com/office/drawing/2014/main" id="{622F542E-FF45-7591-94FE-D0FF5EFA0428}"/>
                    </a:ext>
                  </a:extLst>
                </p:cNvPr>
                <p:cNvSpPr/>
                <p:nvPr/>
              </p:nvSpPr>
              <p:spPr>
                <a:xfrm>
                  <a:off x="6256080"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55" name="Rounded Rectangle 8">
                  <a:extLst>
                    <a:ext uri="{FF2B5EF4-FFF2-40B4-BE49-F238E27FC236}">
                      <a16:creationId xmlns:a16="http://schemas.microsoft.com/office/drawing/2014/main" id="{36BC4CD4-E22A-2406-9707-C3152E0F3ED5}"/>
                    </a:ext>
                  </a:extLst>
                </p:cNvPr>
                <p:cNvSpPr txBox="1"/>
                <p:nvPr/>
              </p:nvSpPr>
              <p:spPr>
                <a:xfrm>
                  <a:off x="6276164"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B-Allele frequency</a:t>
                  </a:r>
                </a:p>
              </p:txBody>
            </p:sp>
          </p:grpSp>
          <p:sp>
            <p:nvSpPr>
              <p:cNvPr id="53" name="TextBox 52">
                <a:extLst>
                  <a:ext uri="{FF2B5EF4-FFF2-40B4-BE49-F238E27FC236}">
                    <a16:creationId xmlns:a16="http://schemas.microsoft.com/office/drawing/2014/main" id="{409C4430-3F42-5E71-B0F5-61AD5680E161}"/>
                  </a:ext>
                </a:extLst>
              </p:cNvPr>
              <p:cNvSpPr txBox="1"/>
              <p:nvPr/>
            </p:nvSpPr>
            <p:spPr>
              <a:xfrm>
                <a:off x="4362895" y="3516455"/>
                <a:ext cx="2628653" cy="508952"/>
              </a:xfrm>
              <a:prstGeom prst="rect">
                <a:avLst/>
              </a:prstGeom>
              <a:noFill/>
            </p:spPr>
            <p:txBody>
              <a:bodyPr wrap="none" rtlCol="0">
                <a:spAutoFit/>
              </a:bodyPr>
              <a:lstStyle/>
              <a:p>
                <a:r>
                  <a:rPr lang="en-US" sz="1800" kern="0" dirty="0">
                    <a:latin typeface="Montserrat" pitchFamily="2" charset="77"/>
                    <a:cs typeface="Arial" panose="020B0604020202020204" pitchFamily="34" charset="0"/>
                  </a:rPr>
                  <a:t>Evidence types</a:t>
                </a:r>
                <a:endParaRPr lang="en-US" sz="1800" dirty="0"/>
              </a:p>
            </p:txBody>
          </p:sp>
        </p:grpSp>
        <p:pic>
          <p:nvPicPr>
            <p:cNvPr id="62" name="Picture 2" descr="Home - Terra.Bio">
              <a:extLst>
                <a:ext uri="{FF2B5EF4-FFF2-40B4-BE49-F238E27FC236}">
                  <a16:creationId xmlns:a16="http://schemas.microsoft.com/office/drawing/2014/main" id="{092152D4-0C7B-F9DD-7976-14CFCD774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2920" y="1092180"/>
              <a:ext cx="1324714" cy="146780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loud Computing Services | Google Cloud">
              <a:extLst>
                <a:ext uri="{FF2B5EF4-FFF2-40B4-BE49-F238E27FC236}">
                  <a16:creationId xmlns:a16="http://schemas.microsoft.com/office/drawing/2014/main" id="{C10421DC-3456-E7C9-515D-E11AFDFADC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143" t="15160" r="28446" b="14247"/>
            <a:stretch/>
          </p:blipFill>
          <p:spPr bwMode="auto">
            <a:xfrm>
              <a:off x="8242503" y="2831027"/>
              <a:ext cx="1565548" cy="1306463"/>
            </a:xfrm>
            <a:prstGeom prst="rect">
              <a:avLst/>
            </a:prstGeom>
            <a:noFill/>
            <a:extLst>
              <a:ext uri="{909E8E84-426E-40DD-AFC4-6F175D3DCCD1}">
                <a14:hiddenFill xmlns:a14="http://schemas.microsoft.com/office/drawing/2010/main">
                  <a:solidFill>
                    <a:srgbClr val="FFFFFF"/>
                  </a:solidFill>
                </a14:hiddenFill>
              </a:ext>
            </a:extLst>
          </p:spPr>
        </p:pic>
        <p:sp>
          <p:nvSpPr>
            <p:cNvPr id="21505" name="TextBox 21504">
              <a:extLst>
                <a:ext uri="{FF2B5EF4-FFF2-40B4-BE49-F238E27FC236}">
                  <a16:creationId xmlns:a16="http://schemas.microsoft.com/office/drawing/2014/main" id="{CC14CD0F-E55D-B0F6-983F-891C8577A53C}"/>
                </a:ext>
              </a:extLst>
            </p:cNvPr>
            <p:cNvSpPr txBox="1"/>
            <p:nvPr/>
          </p:nvSpPr>
          <p:spPr>
            <a:xfrm>
              <a:off x="8181279" y="4547421"/>
              <a:ext cx="1770440" cy="721015"/>
            </a:xfrm>
            <a:prstGeom prst="rect">
              <a:avLst/>
            </a:prstGeom>
            <a:noFill/>
          </p:spPr>
          <p:txBody>
            <a:bodyPr wrap="square" rtlCol="0">
              <a:spAutoFit/>
            </a:bodyPr>
            <a:lstStyle/>
            <a:p>
              <a:pPr algn="r"/>
              <a:r>
                <a:rPr lang="en-US" dirty="0"/>
                <a:t>Collins et al., </a:t>
              </a:r>
              <a:r>
                <a:rPr lang="en-US" i="1" dirty="0"/>
                <a:t>Nature </a:t>
              </a:r>
              <a:r>
                <a:rPr lang="en-US" dirty="0"/>
                <a:t>(2020)</a:t>
              </a:r>
            </a:p>
          </p:txBody>
        </p:sp>
      </p:grpSp>
    </p:spTree>
    <p:extLst>
      <p:ext uri="{BB962C8B-B14F-4D97-AF65-F5344CB8AC3E}">
        <p14:creationId xmlns:p14="http://schemas.microsoft.com/office/powerpoint/2010/main" val="4072001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8" name="Rectangle 7">
            <a:extLst>
              <a:ext uri="{FF2B5EF4-FFF2-40B4-BE49-F238E27FC236}">
                <a16:creationId xmlns:a16="http://schemas.microsoft.com/office/drawing/2014/main" id="{90863D92-73C2-3EDB-B2CF-A4392329E574}"/>
              </a:ext>
            </a:extLst>
          </p:cNvPr>
          <p:cNvSpPr/>
          <p:nvPr/>
        </p:nvSpPr>
        <p:spPr>
          <a:xfrm>
            <a:off x="0" y="0"/>
            <a:ext cx="3085107" cy="5143245"/>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8EFBB642-B26A-9761-C299-30B8C6FE7941}"/>
              </a:ext>
            </a:extLst>
          </p:cNvPr>
          <p:cNvSpPr/>
          <p:nvPr/>
        </p:nvSpPr>
        <p:spPr>
          <a:xfrm>
            <a:off x="415046" y="202301"/>
            <a:ext cx="2508531" cy="644993"/>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Open Sans" panose="020B0606030504020204" pitchFamily="34" charset="0"/>
                <a:ea typeface="Open Sans" panose="020B0606030504020204" pitchFamily="34" charset="0"/>
                <a:cs typeface="Open Sans" panose="020B0606030504020204" pitchFamily="34" charset="0"/>
              </a:rPr>
              <a:t>WGSPD</a:t>
            </a:r>
          </a:p>
        </p:txBody>
      </p:sp>
      <p:sp>
        <p:nvSpPr>
          <p:cNvPr id="56" name="Rounded Rectangle 55">
            <a:extLst>
              <a:ext uri="{FF2B5EF4-FFF2-40B4-BE49-F238E27FC236}">
                <a16:creationId xmlns:a16="http://schemas.microsoft.com/office/drawing/2014/main" id="{10078ADB-654A-F2E8-4419-C3CB477F5ED7}"/>
              </a:ext>
            </a:extLst>
          </p:cNvPr>
          <p:cNvSpPr/>
          <p:nvPr/>
        </p:nvSpPr>
        <p:spPr>
          <a:xfrm>
            <a:off x="976115" y="1444106"/>
            <a:ext cx="2032807" cy="49359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dirty="0">
                <a:latin typeface="Open Sans" panose="020B0606030504020204" pitchFamily="34" charset="0"/>
                <a:ea typeface="Open Sans" panose="020B0606030504020204" pitchFamily="34" charset="0"/>
                <a:cs typeface="Open Sans" panose="020B0606030504020204" pitchFamily="34" charset="0"/>
              </a:rPr>
              <a:t>Schizophrenia         (</a:t>
            </a:r>
            <a:r>
              <a:rPr lang="en-US" sz="1200" b="1" i="1" dirty="0">
                <a:latin typeface="Open Sans" panose="020B0606030504020204" pitchFamily="34" charset="0"/>
                <a:ea typeface="Open Sans" panose="020B0606030504020204" pitchFamily="34" charset="0"/>
                <a:cs typeface="Open Sans" panose="020B0606030504020204" pitchFamily="34" charset="0"/>
              </a:rPr>
              <a:t>7,224</a:t>
            </a:r>
            <a:r>
              <a:rPr lang="en-US" sz="1200" i="1" dirty="0">
                <a:latin typeface="Open Sans" panose="020B0606030504020204" pitchFamily="34" charset="0"/>
                <a:ea typeface="Open Sans" panose="020B0606030504020204" pitchFamily="34" charset="0"/>
                <a:cs typeface="Open Sans" panose="020B0606030504020204" pitchFamily="34" charset="0"/>
              </a:rPr>
              <a:t>)</a:t>
            </a:r>
          </a:p>
        </p:txBody>
      </p:sp>
      <p:sp>
        <p:nvSpPr>
          <p:cNvPr id="57" name="Rounded Rectangle 56">
            <a:extLst>
              <a:ext uri="{FF2B5EF4-FFF2-40B4-BE49-F238E27FC236}">
                <a16:creationId xmlns:a16="http://schemas.microsoft.com/office/drawing/2014/main" id="{4346EEBC-1088-A5BC-DE95-6690081B368D}"/>
              </a:ext>
            </a:extLst>
          </p:cNvPr>
          <p:cNvSpPr/>
          <p:nvPr/>
        </p:nvSpPr>
        <p:spPr>
          <a:xfrm>
            <a:off x="976115" y="2413610"/>
            <a:ext cx="2032807" cy="49359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dirty="0">
                <a:latin typeface="Open Sans" panose="020B0606030504020204" pitchFamily="34" charset="0"/>
                <a:ea typeface="Open Sans" panose="020B0606030504020204" pitchFamily="34" charset="0"/>
                <a:cs typeface="Open Sans" panose="020B0606030504020204" pitchFamily="34" charset="0"/>
              </a:rPr>
              <a:t>Bipolar Disorder     (</a:t>
            </a:r>
            <a:r>
              <a:rPr lang="en-US" sz="1200" b="1" i="1" dirty="0">
                <a:latin typeface="Open Sans" panose="020B0606030504020204" pitchFamily="34" charset="0"/>
                <a:ea typeface="Open Sans" panose="020B0606030504020204" pitchFamily="34" charset="0"/>
                <a:cs typeface="Open Sans" panose="020B0606030504020204" pitchFamily="34" charset="0"/>
              </a:rPr>
              <a:t>2,358</a:t>
            </a:r>
            <a:r>
              <a:rPr lang="en-US" sz="1200" i="1" dirty="0">
                <a:latin typeface="Open Sans" panose="020B0606030504020204" pitchFamily="34" charset="0"/>
                <a:ea typeface="Open Sans" panose="020B0606030504020204" pitchFamily="34" charset="0"/>
                <a:cs typeface="Open Sans" panose="020B0606030504020204" pitchFamily="34" charset="0"/>
              </a:rPr>
              <a:t>)  </a:t>
            </a:r>
          </a:p>
        </p:txBody>
      </p:sp>
      <p:sp>
        <p:nvSpPr>
          <p:cNvPr id="58" name="Rounded Rectangle 57">
            <a:extLst>
              <a:ext uri="{FF2B5EF4-FFF2-40B4-BE49-F238E27FC236}">
                <a16:creationId xmlns:a16="http://schemas.microsoft.com/office/drawing/2014/main" id="{2EFA7BA0-15AA-428F-958E-58065E977426}"/>
              </a:ext>
            </a:extLst>
          </p:cNvPr>
          <p:cNvSpPr/>
          <p:nvPr/>
        </p:nvSpPr>
        <p:spPr>
          <a:xfrm>
            <a:off x="976116" y="3383114"/>
            <a:ext cx="2032806" cy="49359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dirty="0">
                <a:latin typeface="Open Sans" panose="020B0606030504020204" pitchFamily="34" charset="0"/>
                <a:ea typeface="Open Sans" panose="020B0606030504020204" pitchFamily="34" charset="0"/>
                <a:cs typeface="Open Sans" panose="020B0606030504020204" pitchFamily="34" charset="0"/>
              </a:rPr>
              <a:t>Controls                 (</a:t>
            </a:r>
            <a:r>
              <a:rPr lang="en-US" sz="1200" b="1" i="1" dirty="0">
                <a:latin typeface="Open Sans" panose="020B0606030504020204" pitchFamily="34" charset="0"/>
                <a:ea typeface="Open Sans" panose="020B0606030504020204" pitchFamily="34" charset="0"/>
                <a:cs typeface="Open Sans" panose="020B0606030504020204" pitchFamily="34" charset="0"/>
              </a:rPr>
              <a:t>23,664</a:t>
            </a:r>
            <a:r>
              <a:rPr lang="en-US" sz="1200" i="1" dirty="0">
                <a:latin typeface="Open Sans" panose="020B0606030504020204" pitchFamily="34" charset="0"/>
                <a:ea typeface="Open Sans" panose="020B0606030504020204" pitchFamily="34" charset="0"/>
                <a:cs typeface="Open Sans" panose="020B0606030504020204" pitchFamily="34" charset="0"/>
              </a:rPr>
              <a:t>)</a:t>
            </a:r>
            <a:endParaRPr lang="en-US" i="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65" name="Elbow Connector 64">
            <a:extLst>
              <a:ext uri="{FF2B5EF4-FFF2-40B4-BE49-F238E27FC236}">
                <a16:creationId xmlns:a16="http://schemas.microsoft.com/office/drawing/2014/main" id="{DC711E99-E2EF-14F3-5C7B-BC59B9BDD885}"/>
              </a:ext>
            </a:extLst>
          </p:cNvPr>
          <p:cNvCxnSpPr>
            <a:cxnSpLocks/>
            <a:endCxn id="56" idx="1"/>
          </p:cNvCxnSpPr>
          <p:nvPr/>
        </p:nvCxnSpPr>
        <p:spPr>
          <a:xfrm rot="16200000" flipH="1">
            <a:off x="355202" y="1069993"/>
            <a:ext cx="830292" cy="411534"/>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713C2207-4BB9-B97C-0C85-66A245221569}"/>
              </a:ext>
            </a:extLst>
          </p:cNvPr>
          <p:cNvCxnSpPr>
            <a:cxnSpLocks/>
            <a:endCxn id="57" idx="1"/>
          </p:cNvCxnSpPr>
          <p:nvPr/>
        </p:nvCxnSpPr>
        <p:spPr>
          <a:xfrm rot="16200000" flipH="1">
            <a:off x="-136611" y="1547684"/>
            <a:ext cx="1799796" cy="425656"/>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42D5C4BA-D3FC-31E8-52BB-E00B3DE21F58}"/>
              </a:ext>
            </a:extLst>
          </p:cNvPr>
          <p:cNvCxnSpPr>
            <a:cxnSpLocks/>
          </p:cNvCxnSpPr>
          <p:nvPr/>
        </p:nvCxnSpPr>
        <p:spPr>
          <a:xfrm rot="16200000" flipH="1">
            <a:off x="-630778" y="2027066"/>
            <a:ext cx="2769304" cy="43639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A graph of different colored dots&#10;&#10;Description automatically generated">
            <a:extLst>
              <a:ext uri="{FF2B5EF4-FFF2-40B4-BE49-F238E27FC236}">
                <a16:creationId xmlns:a16="http://schemas.microsoft.com/office/drawing/2014/main" id="{BB7353E4-482B-F763-6B20-7DFA8DB99AB0}"/>
              </a:ext>
            </a:extLst>
          </p:cNvPr>
          <p:cNvPicPr>
            <a:picLocks noChangeAspect="1"/>
          </p:cNvPicPr>
          <p:nvPr/>
        </p:nvPicPr>
        <p:blipFill>
          <a:blip r:embed="rId3"/>
          <a:stretch>
            <a:fillRect/>
          </a:stretch>
        </p:blipFill>
        <p:spPr>
          <a:xfrm>
            <a:off x="3753669" y="-5650"/>
            <a:ext cx="5143500" cy="5143500"/>
          </a:xfrm>
          <a:prstGeom prst="rect">
            <a:avLst/>
          </a:prstGeom>
        </p:spPr>
      </p:pic>
    </p:spTree>
    <p:extLst>
      <p:ext uri="{BB962C8B-B14F-4D97-AF65-F5344CB8AC3E}">
        <p14:creationId xmlns:p14="http://schemas.microsoft.com/office/powerpoint/2010/main" val="3427110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E80A-9C83-6B57-BB4E-B1AF1552C0F5}"/>
              </a:ext>
            </a:extLst>
          </p:cNvPr>
          <p:cNvSpPr>
            <a:spLocks noGrp="1"/>
          </p:cNvSpPr>
          <p:nvPr>
            <p:ph type="ctrTitle"/>
          </p:nvPr>
        </p:nvSpPr>
        <p:spPr/>
        <p:txBody>
          <a:bodyPr>
            <a:normAutofit/>
          </a:bodyPr>
          <a:lstStyle/>
          <a:p>
            <a:r>
              <a:rPr lang="en-US" sz="2800" dirty="0"/>
              <a:t>Characterization of SV sizes in WGSPD</a:t>
            </a:r>
          </a:p>
        </p:txBody>
      </p:sp>
      <p:pic>
        <p:nvPicPr>
          <p:cNvPr id="5" name="Picture 4">
            <a:extLst>
              <a:ext uri="{FF2B5EF4-FFF2-40B4-BE49-F238E27FC236}">
                <a16:creationId xmlns:a16="http://schemas.microsoft.com/office/drawing/2014/main" id="{13C0B0ED-47BA-AAE5-1B38-957A4D65FC57}"/>
              </a:ext>
            </a:extLst>
          </p:cNvPr>
          <p:cNvPicPr>
            <a:picLocks noChangeAspect="1"/>
          </p:cNvPicPr>
          <p:nvPr/>
        </p:nvPicPr>
        <p:blipFill>
          <a:blip r:embed="rId3"/>
          <a:stretch>
            <a:fillRect/>
          </a:stretch>
        </p:blipFill>
        <p:spPr>
          <a:xfrm>
            <a:off x="1708848" y="1253136"/>
            <a:ext cx="5726303" cy="3817535"/>
          </a:xfrm>
          <a:prstGeom prst="rect">
            <a:avLst/>
          </a:prstGeom>
        </p:spPr>
      </p:pic>
    </p:spTree>
    <p:extLst>
      <p:ext uri="{BB962C8B-B14F-4D97-AF65-F5344CB8AC3E}">
        <p14:creationId xmlns:p14="http://schemas.microsoft.com/office/powerpoint/2010/main" val="343925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E80A-9C83-6B57-BB4E-B1AF1552C0F5}"/>
              </a:ext>
            </a:extLst>
          </p:cNvPr>
          <p:cNvSpPr>
            <a:spLocks noGrp="1"/>
          </p:cNvSpPr>
          <p:nvPr>
            <p:ph type="ctrTitle"/>
          </p:nvPr>
        </p:nvSpPr>
        <p:spPr/>
        <p:txBody>
          <a:bodyPr>
            <a:normAutofit/>
          </a:bodyPr>
          <a:lstStyle/>
          <a:p>
            <a:r>
              <a:rPr lang="en-US" sz="2800" dirty="0"/>
              <a:t>Characterization of SV counts in </a:t>
            </a:r>
            <a:r>
              <a:rPr lang="en-US" sz="2800" dirty="0" err="1"/>
              <a:t>gnomAD</a:t>
            </a:r>
            <a:r>
              <a:rPr lang="en-US" sz="2800" dirty="0"/>
              <a:t> v4</a:t>
            </a:r>
          </a:p>
        </p:txBody>
      </p:sp>
      <p:grpSp>
        <p:nvGrpSpPr>
          <p:cNvPr id="9" name="Group 8">
            <a:extLst>
              <a:ext uri="{FF2B5EF4-FFF2-40B4-BE49-F238E27FC236}">
                <a16:creationId xmlns:a16="http://schemas.microsoft.com/office/drawing/2014/main" id="{EA445107-5054-132E-9E77-E2C590753559}"/>
              </a:ext>
            </a:extLst>
          </p:cNvPr>
          <p:cNvGrpSpPr/>
          <p:nvPr/>
        </p:nvGrpSpPr>
        <p:grpSpPr>
          <a:xfrm>
            <a:off x="1800352" y="1213578"/>
            <a:ext cx="4721754" cy="3929922"/>
            <a:chOff x="6117170" y="1172406"/>
            <a:chExt cx="6074830" cy="5056089"/>
          </a:xfrm>
        </p:grpSpPr>
        <p:sp>
          <p:nvSpPr>
            <p:cNvPr id="7" name="TextBox 6">
              <a:extLst>
                <a:ext uri="{FF2B5EF4-FFF2-40B4-BE49-F238E27FC236}">
                  <a16:creationId xmlns:a16="http://schemas.microsoft.com/office/drawing/2014/main" id="{9A2E470F-B989-FD47-80B3-05A6F4F4FDD2}"/>
                </a:ext>
              </a:extLst>
            </p:cNvPr>
            <p:cNvSpPr txBox="1"/>
            <p:nvPr/>
          </p:nvSpPr>
          <p:spPr>
            <a:xfrm>
              <a:off x="8027855" y="1172406"/>
              <a:ext cx="3440431" cy="1187921"/>
            </a:xfrm>
            <a:prstGeom prst="rect">
              <a:avLst/>
            </a:prstGeom>
            <a:noFill/>
          </p:spPr>
          <p:txBody>
            <a:bodyPr wrap="square" rtlCol="0">
              <a:spAutoFit/>
            </a:bodyPr>
            <a:lstStyle/>
            <a:p>
              <a:pPr algn="ctr"/>
              <a:r>
                <a:rPr lang="en-US" sz="1800" dirty="0"/>
                <a:t>Count of SVs per Genome</a:t>
              </a:r>
            </a:p>
            <a:p>
              <a:pPr algn="ctr"/>
              <a:r>
                <a:rPr lang="en-US" sz="1800" dirty="0"/>
                <a:t>by population</a:t>
              </a:r>
              <a:endParaRPr lang="en-US" sz="1100" dirty="0"/>
            </a:p>
          </p:txBody>
        </p:sp>
        <p:pic>
          <p:nvPicPr>
            <p:cNvPr id="8" name="Picture 7">
              <a:extLst>
                <a:ext uri="{FF2B5EF4-FFF2-40B4-BE49-F238E27FC236}">
                  <a16:creationId xmlns:a16="http://schemas.microsoft.com/office/drawing/2014/main" id="{A125FFC2-5CE2-2AD2-7668-61B637B94761}"/>
                </a:ext>
              </a:extLst>
            </p:cNvPr>
            <p:cNvPicPr>
              <a:picLocks noChangeAspect="1"/>
            </p:cNvPicPr>
            <p:nvPr/>
          </p:nvPicPr>
          <p:blipFill rotWithShape="1">
            <a:blip r:embed="rId3"/>
            <a:srcRect r="6796" b="14423"/>
            <a:stretch/>
          </p:blipFill>
          <p:spPr>
            <a:xfrm>
              <a:off x="6117170" y="1766367"/>
              <a:ext cx="6074830" cy="4462128"/>
            </a:xfrm>
            <a:prstGeom prst="rect">
              <a:avLst/>
            </a:prstGeom>
          </p:spPr>
        </p:pic>
      </p:grpSp>
    </p:spTree>
    <p:extLst>
      <p:ext uri="{BB962C8B-B14F-4D97-AF65-F5344CB8AC3E}">
        <p14:creationId xmlns:p14="http://schemas.microsoft.com/office/powerpoint/2010/main" val="1264887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085107"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graph of different colored dots&#10;&#10;Description automatically generated">
            <a:extLst>
              <a:ext uri="{FF2B5EF4-FFF2-40B4-BE49-F238E27FC236}">
                <a16:creationId xmlns:a16="http://schemas.microsoft.com/office/drawing/2014/main" id="{00B799CF-338A-69AB-DFFD-36A66657C0B4}"/>
              </a:ext>
            </a:extLst>
          </p:cNvPr>
          <p:cNvPicPr>
            <a:picLocks noChangeAspect="1"/>
          </p:cNvPicPr>
          <p:nvPr/>
        </p:nvPicPr>
        <p:blipFill>
          <a:blip r:embed="rId3"/>
          <a:stretch>
            <a:fillRect/>
          </a:stretch>
        </p:blipFill>
        <p:spPr>
          <a:xfrm>
            <a:off x="3753669" y="-255"/>
            <a:ext cx="5143500" cy="5143500"/>
          </a:xfrm>
          <a:prstGeom prst="rect">
            <a:avLst/>
          </a:prstGeom>
        </p:spPr>
      </p:pic>
      <p:pic>
        <p:nvPicPr>
          <p:cNvPr id="17" name="Picture 16" descr="A graph of genetic component&#10;&#10;Description automatically generated with medium confidence">
            <a:extLst>
              <a:ext uri="{FF2B5EF4-FFF2-40B4-BE49-F238E27FC236}">
                <a16:creationId xmlns:a16="http://schemas.microsoft.com/office/drawing/2014/main" id="{EAF6F53D-26AD-99D0-78DB-6A343611FA8C}"/>
              </a:ext>
            </a:extLst>
          </p:cNvPr>
          <p:cNvPicPr>
            <a:picLocks noChangeAspect="1"/>
          </p:cNvPicPr>
          <p:nvPr/>
        </p:nvPicPr>
        <p:blipFill>
          <a:blip r:embed="rId4"/>
          <a:srcRect l="66647" t="38095" r="2083" b="42381"/>
          <a:stretch/>
        </p:blipFill>
        <p:spPr>
          <a:xfrm>
            <a:off x="0" y="1608632"/>
            <a:ext cx="3085107" cy="1926235"/>
          </a:xfrm>
          <a:prstGeom prst="rect">
            <a:avLst/>
          </a:prstGeom>
        </p:spPr>
      </p:pic>
    </p:spTree>
    <p:extLst>
      <p:ext uri="{BB962C8B-B14F-4D97-AF65-F5344CB8AC3E}">
        <p14:creationId xmlns:p14="http://schemas.microsoft.com/office/powerpoint/2010/main" val="311025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4A8854-BA8F-8EFA-2E68-6142CE0CD138}"/>
              </a:ext>
            </a:extLst>
          </p:cNvPr>
          <p:cNvSpPr>
            <a:spLocks noGrp="1"/>
          </p:cNvSpPr>
          <p:nvPr>
            <p:ph type="ctrTitle"/>
          </p:nvPr>
        </p:nvSpPr>
        <p:spPr/>
        <p:txBody>
          <a:bodyPr>
            <a:normAutofit/>
          </a:bodyPr>
          <a:lstStyle/>
          <a:p>
            <a:pPr marL="0" lvl="0" indent="0" rtl="0">
              <a:spcBef>
                <a:spcPts val="0"/>
              </a:spcBef>
              <a:spcAft>
                <a:spcPts val="0"/>
              </a:spcAft>
            </a:pPr>
            <a:r>
              <a:rPr lang="en-US" sz="2800" dirty="0"/>
              <a:t>Gene sets in our analyses</a:t>
            </a:r>
          </a:p>
        </p:txBody>
      </p:sp>
      <p:graphicFrame>
        <p:nvGraphicFramePr>
          <p:cNvPr id="4" name="Table 3">
            <a:extLst>
              <a:ext uri="{FF2B5EF4-FFF2-40B4-BE49-F238E27FC236}">
                <a16:creationId xmlns:a16="http://schemas.microsoft.com/office/drawing/2014/main" id="{C83DCC9B-95CB-41E2-BF02-501ED2C20330}"/>
              </a:ext>
            </a:extLst>
          </p:cNvPr>
          <p:cNvGraphicFramePr>
            <a:graphicFrameLocks noGrp="1"/>
          </p:cNvGraphicFramePr>
          <p:nvPr>
            <p:extLst>
              <p:ext uri="{D42A27DB-BD31-4B8C-83A1-F6EECF244321}">
                <p14:modId xmlns:p14="http://schemas.microsoft.com/office/powerpoint/2010/main" val="2718337921"/>
              </p:ext>
            </p:extLst>
          </p:nvPr>
        </p:nvGraphicFramePr>
        <p:xfrm>
          <a:off x="825947" y="2131821"/>
          <a:ext cx="7492106" cy="1854200"/>
        </p:xfrm>
        <a:graphic>
          <a:graphicData uri="http://schemas.openxmlformats.org/drawingml/2006/table">
            <a:tbl>
              <a:tblPr firstRow="1" bandRow="1">
                <a:tableStyleId>{5C22544A-7EE6-4342-B048-85BDC9FD1C3A}</a:tableStyleId>
              </a:tblPr>
              <a:tblGrid>
                <a:gridCol w="3185614">
                  <a:extLst>
                    <a:ext uri="{9D8B030D-6E8A-4147-A177-3AD203B41FA5}">
                      <a16:colId xmlns:a16="http://schemas.microsoft.com/office/drawing/2014/main" val="1988357199"/>
                    </a:ext>
                  </a:extLst>
                </a:gridCol>
                <a:gridCol w="1799304">
                  <a:extLst>
                    <a:ext uri="{9D8B030D-6E8A-4147-A177-3AD203B41FA5}">
                      <a16:colId xmlns:a16="http://schemas.microsoft.com/office/drawing/2014/main" val="2563179852"/>
                    </a:ext>
                  </a:extLst>
                </a:gridCol>
                <a:gridCol w="2507188">
                  <a:extLst>
                    <a:ext uri="{9D8B030D-6E8A-4147-A177-3AD203B41FA5}">
                      <a16:colId xmlns:a16="http://schemas.microsoft.com/office/drawing/2014/main" val="3897665328"/>
                    </a:ext>
                  </a:extLst>
                </a:gridCol>
              </a:tblGrid>
              <a:tr h="370840">
                <a:tc>
                  <a:txBody>
                    <a:bodyPr/>
                    <a:lstStyle/>
                    <a:p>
                      <a:pPr algn="r"/>
                      <a:r>
                        <a:rPr lang="en-US" sz="1600" b="1" i="1" dirty="0">
                          <a:latin typeface="Open Sans" panose="020B0606030504020204" pitchFamily="34" charset="0"/>
                          <a:ea typeface="Open Sans" panose="020B0606030504020204" pitchFamily="34" charset="0"/>
                          <a:cs typeface="Open Sans" panose="020B0606030504020204" pitchFamily="34" charset="0"/>
                        </a:rPr>
                        <a:t>Gene set</a:t>
                      </a:r>
                    </a:p>
                  </a:txBody>
                  <a:tcPr anchor="b">
                    <a:solidFill>
                      <a:schemeClr val="accent6"/>
                    </a:solidFill>
                  </a:tcPr>
                </a:tc>
                <a:tc>
                  <a:txBody>
                    <a:bodyPr/>
                    <a:lstStyle/>
                    <a:p>
                      <a:pPr algn="ctr"/>
                      <a:r>
                        <a:rPr lang="en-US" sz="1600" b="1" i="1" dirty="0">
                          <a:latin typeface="Open Sans" panose="020B0606030504020204" pitchFamily="34" charset="0"/>
                          <a:ea typeface="Open Sans" panose="020B0606030504020204" pitchFamily="34" charset="0"/>
                          <a:cs typeface="Open Sans" panose="020B0606030504020204" pitchFamily="34" charset="0"/>
                        </a:rPr>
                        <a:t># genes</a:t>
                      </a:r>
                    </a:p>
                  </a:txBody>
                  <a:tcPr anchor="b">
                    <a:solidFill>
                      <a:schemeClr val="accent6"/>
                    </a:solidFill>
                  </a:tcPr>
                </a:tc>
                <a:tc>
                  <a:txBody>
                    <a:bodyPr/>
                    <a:lstStyle/>
                    <a:p>
                      <a:pPr algn="l"/>
                      <a:r>
                        <a:rPr lang="en-US" sz="1600" b="1" i="1" dirty="0">
                          <a:latin typeface="Open Sans" panose="020B0606030504020204" pitchFamily="34" charset="0"/>
                          <a:ea typeface="Open Sans" panose="020B0606030504020204" pitchFamily="34" charset="0"/>
                          <a:cs typeface="Open Sans" panose="020B0606030504020204" pitchFamily="34" charset="0"/>
                        </a:rPr>
                        <a:t>Source</a:t>
                      </a:r>
                    </a:p>
                  </a:txBody>
                  <a:tcPr anchor="b">
                    <a:solidFill>
                      <a:schemeClr val="accent6"/>
                    </a:solidFill>
                  </a:tcPr>
                </a:tc>
                <a:extLst>
                  <a:ext uri="{0D108BD9-81ED-4DB2-BD59-A6C34878D82A}">
                    <a16:rowId xmlns:a16="http://schemas.microsoft.com/office/drawing/2014/main" val="1007153372"/>
                  </a:ext>
                </a:extLst>
              </a:tr>
              <a:tr h="370840">
                <a:tc>
                  <a:txBody>
                    <a:bodyPr/>
                    <a:lstStyle/>
                    <a:p>
                      <a:pPr algn="r"/>
                      <a:r>
                        <a:rPr lang="en-US" sz="1600" dirty="0">
                          <a:latin typeface="Open Sans" panose="020B0606030504020204" pitchFamily="34" charset="0"/>
                          <a:ea typeface="Open Sans" panose="020B0606030504020204" pitchFamily="34" charset="0"/>
                          <a:cs typeface="Open Sans" panose="020B0606030504020204" pitchFamily="34" charset="0"/>
                        </a:rPr>
                        <a:t>Schizophrenia</a:t>
                      </a:r>
                    </a:p>
                  </a:txBody>
                  <a:tcPr anchor="ctr">
                    <a:solidFill>
                      <a:schemeClr val="bg1">
                        <a:lumMod val="95000"/>
                      </a:schemeClr>
                    </a:solidFill>
                  </a:tcPr>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32</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Singh et al. (2022) Nature</a:t>
                      </a:r>
                      <a:endParaRPr lang="en-US" sz="1100" i="0" dirty="0">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bg1">
                        <a:lumMod val="95000"/>
                      </a:schemeClr>
                    </a:solidFill>
                  </a:tcPr>
                </a:tc>
                <a:extLst>
                  <a:ext uri="{0D108BD9-81ED-4DB2-BD59-A6C34878D82A}">
                    <a16:rowId xmlns:a16="http://schemas.microsoft.com/office/drawing/2014/main" val="388721550"/>
                  </a:ext>
                </a:extLst>
              </a:tr>
              <a:tr h="370840">
                <a:tc>
                  <a:txBody>
                    <a:bodyPr/>
                    <a:lstStyle/>
                    <a:p>
                      <a:pPr algn="r"/>
                      <a:r>
                        <a:rPr lang="en-US" sz="1600" dirty="0">
                          <a:latin typeface="Open Sans" panose="020B0606030504020204" pitchFamily="34" charset="0"/>
                          <a:ea typeface="Open Sans" panose="020B0606030504020204" pitchFamily="34" charset="0"/>
                          <a:cs typeface="Open Sans" panose="020B0606030504020204" pitchFamily="34" charset="0"/>
                        </a:rPr>
                        <a:t>Autism Spectrum Disorder</a:t>
                      </a:r>
                    </a:p>
                  </a:txBody>
                  <a:tcPr anchor="ctr">
                    <a:noFill/>
                  </a:tcPr>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72</a:t>
                      </a:r>
                    </a:p>
                  </a:txBody>
                  <a:tcPr anchor="ctr">
                    <a:noFill/>
                  </a:tcPr>
                </a:tc>
                <a:tc>
                  <a:txBody>
                    <a:bodyPr/>
                    <a:lstStyle/>
                    <a:p>
                      <a:pPr algn="l"/>
                      <a:r>
                        <a:rPr lang="en-US" sz="1100" b="0" i="0" u="none" strike="noStrike" cap="none" dirty="0">
                          <a:solidFill>
                            <a:schemeClr val="dk1"/>
                          </a:solidFill>
                          <a:effectLst/>
                          <a:latin typeface="Open Sans" panose="020B0606030504020204" pitchFamily="34" charset="0"/>
                          <a:ea typeface="Open Sans" panose="020B0606030504020204" pitchFamily="34" charset="0"/>
                          <a:cs typeface="Open Sans" panose="020B0606030504020204" pitchFamily="34" charset="0"/>
                          <a:sym typeface="Arial"/>
                        </a:rPr>
                        <a:t>Fu et al. (2022) Nat Genet </a:t>
                      </a:r>
                      <a:endParaRPr lang="en-US" sz="1100" i="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txBody>
                  <a:tcPr anchor="ctr">
                    <a:noFill/>
                  </a:tcPr>
                </a:tc>
                <a:extLst>
                  <a:ext uri="{0D108BD9-81ED-4DB2-BD59-A6C34878D82A}">
                    <a16:rowId xmlns:a16="http://schemas.microsoft.com/office/drawing/2014/main" val="403012672"/>
                  </a:ext>
                </a:extLst>
              </a:tr>
              <a:tr h="370840">
                <a:tc>
                  <a:txBody>
                    <a:bodyPr/>
                    <a:lstStyle/>
                    <a:p>
                      <a:pPr algn="r"/>
                      <a:r>
                        <a:rPr lang="en-US" sz="1600" dirty="0">
                          <a:latin typeface="Open Sans" panose="020B0606030504020204" pitchFamily="34" charset="0"/>
                          <a:ea typeface="Open Sans" panose="020B0606030504020204" pitchFamily="34" charset="0"/>
                          <a:cs typeface="Open Sans" panose="020B0606030504020204" pitchFamily="34" charset="0"/>
                        </a:rPr>
                        <a:t>Neurodevelopmental Disorder</a:t>
                      </a:r>
                    </a:p>
                  </a:txBody>
                  <a:tcPr anchor="ctr">
                    <a:solidFill>
                      <a:schemeClr val="bg1">
                        <a:lumMod val="95000"/>
                      </a:schemeClr>
                    </a:solidFill>
                  </a:tcPr>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373</a:t>
                      </a:r>
                    </a:p>
                  </a:txBody>
                  <a:tcPr anchor="ctr">
                    <a:solidFill>
                      <a:schemeClr val="bg1">
                        <a:lumMod val="95000"/>
                      </a:schemeClr>
                    </a:solidFill>
                  </a:tcPr>
                </a:tc>
                <a:tc>
                  <a:txBody>
                    <a:bodyPr/>
                    <a:lstStyle/>
                    <a:p>
                      <a:pPr algn="l"/>
                      <a:r>
                        <a:rPr lang="en-US" sz="1100" b="0" i="0" u="none" strike="noStrike" cap="none" dirty="0">
                          <a:solidFill>
                            <a:schemeClr val="dk1"/>
                          </a:solidFill>
                          <a:effectLst/>
                          <a:latin typeface="Open Sans" panose="020B0606030504020204" pitchFamily="34" charset="0"/>
                          <a:ea typeface="Open Sans" panose="020B0606030504020204" pitchFamily="34" charset="0"/>
                          <a:cs typeface="Open Sans" panose="020B0606030504020204" pitchFamily="34" charset="0"/>
                          <a:sym typeface="Arial"/>
                        </a:rPr>
                        <a:t>Fu et al. </a:t>
                      </a:r>
                      <a:r>
                        <a:rPr lang="en-US" sz="1100" b="1" i="0" u="none" strike="noStrike" cap="none" dirty="0">
                          <a:solidFill>
                            <a:schemeClr val="dk1"/>
                          </a:solidFill>
                          <a:effectLst/>
                          <a:latin typeface="Open Sans" panose="020B0606030504020204" pitchFamily="34" charset="0"/>
                          <a:ea typeface="Open Sans" panose="020B0606030504020204" pitchFamily="34" charset="0"/>
                          <a:cs typeface="Open Sans" panose="020B0606030504020204" pitchFamily="34" charset="0"/>
                          <a:sym typeface="Arial"/>
                        </a:rPr>
                        <a:t> </a:t>
                      </a:r>
                      <a:r>
                        <a:rPr lang="en-US" sz="1100" b="0" i="0" u="none" strike="noStrike" cap="none" dirty="0">
                          <a:solidFill>
                            <a:schemeClr val="dk1"/>
                          </a:solidFill>
                          <a:effectLst/>
                          <a:latin typeface="Open Sans" panose="020B0606030504020204" pitchFamily="34" charset="0"/>
                          <a:ea typeface="Open Sans" panose="020B0606030504020204" pitchFamily="34" charset="0"/>
                          <a:cs typeface="Open Sans" panose="020B0606030504020204" pitchFamily="34" charset="0"/>
                          <a:sym typeface="Arial"/>
                        </a:rPr>
                        <a:t>(2022) Nat Genet </a:t>
                      </a:r>
                      <a:endParaRPr lang="en-US" sz="1100" i="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bg1">
                        <a:lumMod val="95000"/>
                      </a:schemeClr>
                    </a:solidFill>
                  </a:tcPr>
                </a:tc>
                <a:extLst>
                  <a:ext uri="{0D108BD9-81ED-4DB2-BD59-A6C34878D82A}">
                    <a16:rowId xmlns:a16="http://schemas.microsoft.com/office/drawing/2014/main" val="4081685495"/>
                  </a:ext>
                </a:extLst>
              </a:tr>
              <a:tr h="370840">
                <a:tc>
                  <a:txBody>
                    <a:bodyPr/>
                    <a:lstStyle/>
                    <a:p>
                      <a:pPr algn="r"/>
                      <a:r>
                        <a:rPr lang="en-US" sz="1600" dirty="0">
                          <a:latin typeface="Open Sans" panose="020B0606030504020204" pitchFamily="34" charset="0"/>
                          <a:ea typeface="Open Sans" panose="020B0606030504020204" pitchFamily="34" charset="0"/>
                          <a:cs typeface="Open Sans" panose="020B0606030504020204" pitchFamily="34" charset="0"/>
                        </a:rPr>
                        <a:t>Constrained Genes</a:t>
                      </a:r>
                    </a:p>
                  </a:txBody>
                  <a:tcPr anchor="ctr">
                    <a:solidFill>
                      <a:schemeClr val="bg1">
                        <a:lumMod val="95000"/>
                      </a:schemeClr>
                    </a:solidFill>
                  </a:tcPr>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3570</a:t>
                      </a:r>
                    </a:p>
                  </a:txBody>
                  <a:tcPr anchor="ctr">
                    <a:solidFill>
                      <a:schemeClr val="bg1">
                        <a:lumMod val="95000"/>
                      </a:schemeClr>
                    </a:solidFill>
                  </a:tcPr>
                </a:tc>
                <a:tc>
                  <a:txBody>
                    <a:bodyPr/>
                    <a:lstStyle/>
                    <a:p>
                      <a:pPr algn="l"/>
                      <a:r>
                        <a:rPr lang="en-US" sz="1100" b="0" i="0" u="none" strike="noStrike" cap="none" dirty="0" err="1">
                          <a:solidFill>
                            <a:schemeClr val="dk1"/>
                          </a:solidFill>
                          <a:effectLst/>
                          <a:latin typeface="Open Sans" panose="020B0606030504020204" pitchFamily="34" charset="0"/>
                          <a:ea typeface="Open Sans" panose="020B0606030504020204" pitchFamily="34" charset="0"/>
                          <a:cs typeface="Open Sans" panose="020B0606030504020204" pitchFamily="34" charset="0"/>
                          <a:sym typeface="Arial"/>
                        </a:rPr>
                        <a:t>Karczewski</a:t>
                      </a:r>
                      <a:r>
                        <a:rPr lang="en-US" sz="1100" b="0" i="0" u="none" strike="noStrike" cap="none" dirty="0">
                          <a:solidFill>
                            <a:schemeClr val="dk1"/>
                          </a:solidFill>
                          <a:effectLst/>
                          <a:latin typeface="Open Sans" panose="020B0606030504020204" pitchFamily="34" charset="0"/>
                          <a:ea typeface="Open Sans" panose="020B0606030504020204" pitchFamily="34" charset="0"/>
                          <a:cs typeface="Open Sans" panose="020B0606030504020204" pitchFamily="34" charset="0"/>
                          <a:sym typeface="Arial"/>
                        </a:rPr>
                        <a:t> et al. (2020) Nature </a:t>
                      </a:r>
                      <a:endParaRPr lang="en-US" sz="1100" i="0" dirty="0">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bg1">
                        <a:lumMod val="95000"/>
                      </a:schemeClr>
                    </a:solidFill>
                  </a:tcPr>
                </a:tc>
                <a:extLst>
                  <a:ext uri="{0D108BD9-81ED-4DB2-BD59-A6C34878D82A}">
                    <a16:rowId xmlns:a16="http://schemas.microsoft.com/office/drawing/2014/main" val="366406436"/>
                  </a:ext>
                </a:extLst>
              </a:tr>
            </a:tbl>
          </a:graphicData>
        </a:graphic>
      </p:graphicFrame>
      <p:grpSp>
        <p:nvGrpSpPr>
          <p:cNvPr id="9" name="Group 8">
            <a:extLst>
              <a:ext uri="{FF2B5EF4-FFF2-40B4-BE49-F238E27FC236}">
                <a16:creationId xmlns:a16="http://schemas.microsoft.com/office/drawing/2014/main" id="{C46327FE-1C09-8E95-184F-A060CEBF7E3F}"/>
              </a:ext>
            </a:extLst>
          </p:cNvPr>
          <p:cNvGrpSpPr/>
          <p:nvPr/>
        </p:nvGrpSpPr>
        <p:grpSpPr>
          <a:xfrm>
            <a:off x="679687" y="2486025"/>
            <a:ext cx="146260" cy="1500488"/>
            <a:chOff x="679687" y="2486025"/>
            <a:chExt cx="146260" cy="1500488"/>
          </a:xfrm>
        </p:grpSpPr>
        <p:sp>
          <p:nvSpPr>
            <p:cNvPr id="3" name="Rectangle 2">
              <a:extLst>
                <a:ext uri="{FF2B5EF4-FFF2-40B4-BE49-F238E27FC236}">
                  <a16:creationId xmlns:a16="http://schemas.microsoft.com/office/drawing/2014/main" id="{08C7B50A-F75D-4987-DFB9-AFF241E78BB7}"/>
                </a:ext>
              </a:extLst>
            </p:cNvPr>
            <p:cNvSpPr/>
            <p:nvPr/>
          </p:nvSpPr>
          <p:spPr>
            <a:xfrm>
              <a:off x="679687" y="2486025"/>
              <a:ext cx="146260" cy="399066"/>
            </a:xfrm>
            <a:prstGeom prst="rect">
              <a:avLst/>
            </a:prstGeom>
            <a:solidFill>
              <a:srgbClr val="0171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F03207D-2C6F-7A76-F3FA-818E41C4C600}"/>
                </a:ext>
              </a:extLst>
            </p:cNvPr>
            <p:cNvSpPr/>
            <p:nvPr/>
          </p:nvSpPr>
          <p:spPr>
            <a:xfrm>
              <a:off x="679687" y="2885091"/>
              <a:ext cx="146260" cy="354204"/>
            </a:xfrm>
            <a:prstGeom prst="rect">
              <a:avLst/>
            </a:prstGeom>
            <a:solidFill>
              <a:srgbClr val="009F7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C0EE9E1-AF51-EEE8-ADE4-B609DEC395C3}"/>
                </a:ext>
              </a:extLst>
            </p:cNvPr>
            <p:cNvSpPr/>
            <p:nvPr/>
          </p:nvSpPr>
          <p:spPr>
            <a:xfrm>
              <a:off x="679687" y="3239295"/>
              <a:ext cx="146260" cy="373855"/>
            </a:xfrm>
            <a:prstGeom prst="rect">
              <a:avLst/>
            </a:prstGeom>
            <a:solidFill>
              <a:srgbClr val="D55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4883407-32E1-9F17-8573-C542A7EA1258}"/>
                </a:ext>
              </a:extLst>
            </p:cNvPr>
            <p:cNvSpPr/>
            <p:nvPr/>
          </p:nvSpPr>
          <p:spPr>
            <a:xfrm>
              <a:off x="679687" y="3612658"/>
              <a:ext cx="146260" cy="373855"/>
            </a:xfrm>
            <a:prstGeom prst="rect">
              <a:avLst/>
            </a:prstGeom>
            <a:solidFill>
              <a:srgbClr val="CC78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82348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08EE2FDD-938B-EC4D-8C76-8B21E3F588C4}"/>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F5D4AD40-F838-8F11-8B94-40994162B282}"/>
              </a:ext>
            </a:extLst>
          </p:cNvPr>
          <p:cNvGrpSpPr/>
          <p:nvPr/>
        </p:nvGrpSpPr>
        <p:grpSpPr>
          <a:xfrm>
            <a:off x="1" y="-1"/>
            <a:ext cx="3085106" cy="5143500"/>
            <a:chOff x="0" y="-1"/>
            <a:chExt cx="3338623" cy="5143500"/>
          </a:xfrm>
        </p:grpSpPr>
        <p:sp>
          <p:nvSpPr>
            <p:cNvPr id="8" name="Rectangle 7">
              <a:extLst>
                <a:ext uri="{FF2B5EF4-FFF2-40B4-BE49-F238E27FC236}">
                  <a16:creationId xmlns:a16="http://schemas.microsoft.com/office/drawing/2014/main" id="{702A317C-E266-9B14-6AC1-C15491148316}"/>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A7EA088-7120-CAC8-DDB4-C638D9E29F9D}"/>
                </a:ext>
              </a:extLst>
            </p:cNvPr>
            <p:cNvSpPr txBox="1"/>
            <p:nvPr/>
          </p:nvSpPr>
          <p:spPr>
            <a:xfrm>
              <a:off x="0" y="1473732"/>
              <a:ext cx="3338623" cy="1938992"/>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is an </a:t>
              </a:r>
              <a:r>
                <a:rPr lang="en-US" sz="2000"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expected enrichment</a:t>
              </a: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of rare protein truncating variants (PTVs) in constrained and neuropsychiatric genes</a:t>
              </a:r>
            </a:p>
          </p:txBody>
        </p:sp>
      </p:grpSp>
      <p:pic>
        <p:nvPicPr>
          <p:cNvPr id="40" name="Picture 39" descr="A graph showing the number of gene sets&#10;&#10;Description automatically generated with medium confidence">
            <a:extLst>
              <a:ext uri="{FF2B5EF4-FFF2-40B4-BE49-F238E27FC236}">
                <a16:creationId xmlns:a16="http://schemas.microsoft.com/office/drawing/2014/main" id="{00FF0FD1-1EB6-6B97-E747-FB2367C9DC91}"/>
              </a:ext>
            </a:extLst>
          </p:cNvPr>
          <p:cNvPicPr>
            <a:picLocks noChangeAspect="1"/>
          </p:cNvPicPr>
          <p:nvPr/>
        </p:nvPicPr>
        <p:blipFill>
          <a:blip r:embed="rId3"/>
          <a:srcRect l="65180" t="39607" r="2186" b="40673"/>
          <a:stretch/>
        </p:blipFill>
        <p:spPr>
          <a:xfrm>
            <a:off x="4305313" y="4136333"/>
            <a:ext cx="2798859" cy="999413"/>
          </a:xfrm>
          <a:prstGeom prst="rect">
            <a:avLst/>
          </a:prstGeom>
        </p:spPr>
      </p:pic>
      <p:grpSp>
        <p:nvGrpSpPr>
          <p:cNvPr id="19" name="Group 18">
            <a:extLst>
              <a:ext uri="{FF2B5EF4-FFF2-40B4-BE49-F238E27FC236}">
                <a16:creationId xmlns:a16="http://schemas.microsoft.com/office/drawing/2014/main" id="{92F9C8CE-643E-67A3-C2F4-D7E8CEAAB875}"/>
              </a:ext>
            </a:extLst>
          </p:cNvPr>
          <p:cNvGrpSpPr/>
          <p:nvPr/>
        </p:nvGrpSpPr>
        <p:grpSpPr>
          <a:xfrm>
            <a:off x="3180485" y="521452"/>
            <a:ext cx="5859015" cy="2075665"/>
            <a:chOff x="3180485" y="394230"/>
            <a:chExt cx="5859015" cy="2075665"/>
          </a:xfrm>
        </p:grpSpPr>
        <p:grpSp>
          <p:nvGrpSpPr>
            <p:cNvPr id="42" name="Group 41">
              <a:extLst>
                <a:ext uri="{FF2B5EF4-FFF2-40B4-BE49-F238E27FC236}">
                  <a16:creationId xmlns:a16="http://schemas.microsoft.com/office/drawing/2014/main" id="{180DFB1F-F8A2-871E-5769-68017511574C}"/>
                </a:ext>
              </a:extLst>
            </p:cNvPr>
            <p:cNvGrpSpPr/>
            <p:nvPr/>
          </p:nvGrpSpPr>
          <p:grpSpPr>
            <a:xfrm>
              <a:off x="3180485" y="394230"/>
              <a:ext cx="5859015" cy="2075665"/>
              <a:chOff x="956483" y="1452572"/>
              <a:chExt cx="5859015" cy="2075665"/>
            </a:xfrm>
          </p:grpSpPr>
          <p:grpSp>
            <p:nvGrpSpPr>
              <p:cNvPr id="44" name="Group 43">
                <a:extLst>
                  <a:ext uri="{FF2B5EF4-FFF2-40B4-BE49-F238E27FC236}">
                    <a16:creationId xmlns:a16="http://schemas.microsoft.com/office/drawing/2014/main" id="{18CCD11D-4309-D3F5-461B-F782E97EA5C8}"/>
                  </a:ext>
                </a:extLst>
              </p:cNvPr>
              <p:cNvGrpSpPr/>
              <p:nvPr/>
            </p:nvGrpSpPr>
            <p:grpSpPr>
              <a:xfrm>
                <a:off x="1985323" y="1452572"/>
                <a:ext cx="4830175" cy="2075665"/>
                <a:chOff x="1985323" y="1452572"/>
                <a:chExt cx="4830175" cy="2075665"/>
              </a:xfrm>
            </p:grpSpPr>
            <p:pic>
              <p:nvPicPr>
                <p:cNvPr id="52" name="Picture 51" descr="A graph showing the number of gene sets&#10;&#10;Description automatically generated with medium confidence">
                  <a:extLst>
                    <a:ext uri="{FF2B5EF4-FFF2-40B4-BE49-F238E27FC236}">
                      <a16:creationId xmlns:a16="http://schemas.microsoft.com/office/drawing/2014/main" id="{1112BBEA-4926-08B7-D440-49263DA7A725}"/>
                    </a:ext>
                  </a:extLst>
                </p:cNvPr>
                <p:cNvPicPr>
                  <a:picLocks noChangeAspect="1"/>
                </p:cNvPicPr>
                <p:nvPr/>
              </p:nvPicPr>
              <p:blipFill>
                <a:blip r:embed="rId3"/>
                <a:srcRect t="7939" r="37855" b="59204"/>
                <a:stretch/>
              </p:blipFill>
              <p:spPr>
                <a:xfrm>
                  <a:off x="1985323" y="1452572"/>
                  <a:ext cx="4830175" cy="1509041"/>
                </a:xfrm>
                <a:prstGeom prst="rect">
                  <a:avLst/>
                </a:prstGeom>
              </p:spPr>
            </p:pic>
            <p:sp>
              <p:nvSpPr>
                <p:cNvPr id="48" name="TextBox 47">
                  <a:extLst>
                    <a:ext uri="{FF2B5EF4-FFF2-40B4-BE49-F238E27FC236}">
                      <a16:creationId xmlns:a16="http://schemas.microsoft.com/office/drawing/2014/main" id="{AB82912C-ED7C-8A88-E89A-5AAAD81D8658}"/>
                    </a:ext>
                  </a:extLst>
                </p:cNvPr>
                <p:cNvSpPr txBox="1"/>
                <p:nvPr/>
              </p:nvSpPr>
              <p:spPr>
                <a:xfrm>
                  <a:off x="3516995" y="3220460"/>
                  <a:ext cx="1766830" cy="307777"/>
                </a:xfrm>
                <a:prstGeom prst="rect">
                  <a:avLst/>
                </a:prstGeom>
                <a:noFill/>
              </p:spPr>
              <p:txBody>
                <a:bodyPr wrap="none" rtlCol="0">
                  <a:spAutoFit/>
                </a:bodyPr>
                <a:lstStyle/>
                <a:p>
                  <a:r>
                    <a:rPr lang="en-US" dirty="0">
                      <a:solidFill>
                        <a:srgbClr val="4E4E4E"/>
                      </a:solidFill>
                    </a:rPr>
                    <a:t>Odds ratio (95% CI)</a:t>
                  </a:r>
                </a:p>
              </p:txBody>
            </p:sp>
          </p:grpSp>
          <p:sp>
            <p:nvSpPr>
              <p:cNvPr id="45" name="TextBox 44">
                <a:extLst>
                  <a:ext uri="{FF2B5EF4-FFF2-40B4-BE49-F238E27FC236}">
                    <a16:creationId xmlns:a16="http://schemas.microsoft.com/office/drawing/2014/main" id="{55071C61-D3C3-124A-3582-2D62064F0F55}"/>
                  </a:ext>
                </a:extLst>
              </p:cNvPr>
              <p:cNvSpPr txBox="1"/>
              <p:nvPr/>
            </p:nvSpPr>
            <p:spPr>
              <a:xfrm>
                <a:off x="956483" y="1727153"/>
                <a:ext cx="1029449" cy="954107"/>
              </a:xfrm>
              <a:prstGeom prst="rect">
                <a:avLst/>
              </a:prstGeom>
              <a:noFill/>
            </p:spPr>
            <p:txBody>
              <a:bodyPr wrap="none" rtlCol="0">
                <a:spAutoFit/>
              </a:bodyPr>
              <a:lstStyle/>
              <a:p>
                <a:pPr algn="ctr"/>
                <a:r>
                  <a:rPr lang="en-US" dirty="0">
                    <a:solidFill>
                      <a:srgbClr val="4E4E4E"/>
                    </a:solidFill>
                  </a:rPr>
                  <a:t>Protein</a:t>
                </a:r>
              </a:p>
              <a:p>
                <a:pPr algn="ctr"/>
                <a:r>
                  <a:rPr lang="en-US" dirty="0">
                    <a:solidFill>
                      <a:srgbClr val="4E4E4E"/>
                    </a:solidFill>
                  </a:rPr>
                  <a:t>Truncating</a:t>
                </a:r>
              </a:p>
              <a:p>
                <a:pPr algn="ctr"/>
                <a:r>
                  <a:rPr lang="en-US" dirty="0">
                    <a:solidFill>
                      <a:srgbClr val="4E4E4E"/>
                    </a:solidFill>
                  </a:rPr>
                  <a:t>Variants</a:t>
                </a:r>
              </a:p>
              <a:p>
                <a:pPr algn="ctr"/>
                <a:r>
                  <a:rPr lang="en-US" dirty="0">
                    <a:solidFill>
                      <a:srgbClr val="4E4E4E"/>
                    </a:solidFill>
                  </a:rPr>
                  <a:t>(PTVs)</a:t>
                </a:r>
              </a:p>
            </p:txBody>
          </p:sp>
        </p:grpSp>
        <p:pic>
          <p:nvPicPr>
            <p:cNvPr id="18" name="Picture 17" descr="A graph showing the number of gene sets&#10;&#10;Description automatically generated with medium confidence">
              <a:extLst>
                <a:ext uri="{FF2B5EF4-FFF2-40B4-BE49-F238E27FC236}">
                  <a16:creationId xmlns:a16="http://schemas.microsoft.com/office/drawing/2014/main" id="{0F5E1817-E408-C228-7453-6FB05E7F88E4}"/>
                </a:ext>
              </a:extLst>
            </p:cNvPr>
            <p:cNvPicPr>
              <a:picLocks noChangeAspect="1"/>
            </p:cNvPicPr>
            <p:nvPr/>
          </p:nvPicPr>
          <p:blipFill>
            <a:blip r:embed="rId3"/>
            <a:srcRect t="92125" r="37855" b="2128"/>
            <a:stretch/>
          </p:blipFill>
          <p:spPr>
            <a:xfrm>
              <a:off x="4209323" y="1898167"/>
              <a:ext cx="4830175" cy="263951"/>
            </a:xfrm>
            <a:prstGeom prst="rect">
              <a:avLst/>
            </a:prstGeom>
          </p:spPr>
        </p:pic>
      </p:grpSp>
      <p:sp>
        <p:nvSpPr>
          <p:cNvPr id="20" name="TextBox 19">
            <a:extLst>
              <a:ext uri="{FF2B5EF4-FFF2-40B4-BE49-F238E27FC236}">
                <a16:creationId xmlns:a16="http://schemas.microsoft.com/office/drawing/2014/main" id="{49B05B95-24FA-1DCD-59EA-A80D808FC895}"/>
              </a:ext>
            </a:extLst>
          </p:cNvPr>
          <p:cNvSpPr txBox="1"/>
          <p:nvPr/>
        </p:nvSpPr>
        <p:spPr>
          <a:xfrm>
            <a:off x="5801107" y="116841"/>
            <a:ext cx="1646605" cy="369332"/>
          </a:xfrm>
          <a:prstGeom prst="rect">
            <a:avLst/>
          </a:prstGeom>
          <a:noFill/>
        </p:spPr>
        <p:txBody>
          <a:bodyPr wrap="none" rtlCol="0">
            <a:spAutoFit/>
          </a:bodyPr>
          <a:lstStyle/>
          <a:p>
            <a:r>
              <a:rPr lang="en-US" sz="1800" b="1" dirty="0"/>
              <a:t>Coding SNVs</a:t>
            </a:r>
          </a:p>
        </p:txBody>
      </p:sp>
    </p:spTree>
    <p:extLst>
      <p:ext uri="{BB962C8B-B14F-4D97-AF65-F5344CB8AC3E}">
        <p14:creationId xmlns:p14="http://schemas.microsoft.com/office/powerpoint/2010/main" val="1129417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5" name="Picture 4" descr="A graph showing the number of gene sets&#10;&#10;Description automatically generated with medium confidence">
            <a:extLst>
              <a:ext uri="{FF2B5EF4-FFF2-40B4-BE49-F238E27FC236}">
                <a16:creationId xmlns:a16="http://schemas.microsoft.com/office/drawing/2014/main" id="{C76C2CDE-E69D-B1A3-D826-A6B1D93D5590}"/>
              </a:ext>
            </a:extLst>
          </p:cNvPr>
          <p:cNvPicPr>
            <a:picLocks noChangeAspect="1"/>
          </p:cNvPicPr>
          <p:nvPr/>
        </p:nvPicPr>
        <p:blipFill>
          <a:blip r:embed="rId3"/>
          <a:srcRect l="65180" t="39607" r="2186" b="40673"/>
          <a:stretch/>
        </p:blipFill>
        <p:spPr>
          <a:xfrm>
            <a:off x="4305313" y="4136333"/>
            <a:ext cx="2798859" cy="999413"/>
          </a:xfrm>
          <a:prstGeom prst="rect">
            <a:avLst/>
          </a:prstGeom>
        </p:spPr>
      </p:pic>
      <p:grpSp>
        <p:nvGrpSpPr>
          <p:cNvPr id="6" name="Group 5">
            <a:extLst>
              <a:ext uri="{FF2B5EF4-FFF2-40B4-BE49-F238E27FC236}">
                <a16:creationId xmlns:a16="http://schemas.microsoft.com/office/drawing/2014/main" id="{96266E2B-2B88-B1AB-DD4E-16608C0231A1}"/>
              </a:ext>
            </a:extLst>
          </p:cNvPr>
          <p:cNvGrpSpPr/>
          <p:nvPr/>
        </p:nvGrpSpPr>
        <p:grpSpPr>
          <a:xfrm>
            <a:off x="3085107" y="521452"/>
            <a:ext cx="5954393" cy="3711923"/>
            <a:chOff x="3085107" y="394230"/>
            <a:chExt cx="5954393" cy="3711923"/>
          </a:xfrm>
        </p:grpSpPr>
        <p:grpSp>
          <p:nvGrpSpPr>
            <p:cNvPr id="7" name="Group 6">
              <a:extLst>
                <a:ext uri="{FF2B5EF4-FFF2-40B4-BE49-F238E27FC236}">
                  <a16:creationId xmlns:a16="http://schemas.microsoft.com/office/drawing/2014/main" id="{39B52760-6D25-CAFA-D8AD-5B5986A6F5C9}"/>
                </a:ext>
              </a:extLst>
            </p:cNvPr>
            <p:cNvGrpSpPr/>
            <p:nvPr/>
          </p:nvGrpSpPr>
          <p:grpSpPr>
            <a:xfrm>
              <a:off x="3180485" y="394230"/>
              <a:ext cx="5859015" cy="2075665"/>
              <a:chOff x="956483" y="1452572"/>
              <a:chExt cx="5859015" cy="2075665"/>
            </a:xfrm>
          </p:grpSpPr>
          <p:grpSp>
            <p:nvGrpSpPr>
              <p:cNvPr id="27" name="Group 26">
                <a:extLst>
                  <a:ext uri="{FF2B5EF4-FFF2-40B4-BE49-F238E27FC236}">
                    <a16:creationId xmlns:a16="http://schemas.microsoft.com/office/drawing/2014/main" id="{70840E91-5176-FC49-CDE6-2AD5C7E11F58}"/>
                  </a:ext>
                </a:extLst>
              </p:cNvPr>
              <p:cNvGrpSpPr/>
              <p:nvPr/>
            </p:nvGrpSpPr>
            <p:grpSpPr>
              <a:xfrm>
                <a:off x="1985323" y="1452572"/>
                <a:ext cx="4830175" cy="2075665"/>
                <a:chOff x="1985323" y="1452572"/>
                <a:chExt cx="4830175" cy="2075665"/>
              </a:xfrm>
            </p:grpSpPr>
            <p:pic>
              <p:nvPicPr>
                <p:cNvPr id="36" name="Picture 35" descr="A graph showing the number of gene sets&#10;&#10;Description automatically generated with medium confidence">
                  <a:extLst>
                    <a:ext uri="{FF2B5EF4-FFF2-40B4-BE49-F238E27FC236}">
                      <a16:creationId xmlns:a16="http://schemas.microsoft.com/office/drawing/2014/main" id="{3BC58E97-4C6B-8247-F3BF-175E1D10B659}"/>
                    </a:ext>
                  </a:extLst>
                </p:cNvPr>
                <p:cNvPicPr>
                  <a:picLocks noChangeAspect="1"/>
                </p:cNvPicPr>
                <p:nvPr/>
              </p:nvPicPr>
              <p:blipFill>
                <a:blip r:embed="rId3"/>
                <a:srcRect t="7939" r="37855" b="59204"/>
                <a:stretch/>
              </p:blipFill>
              <p:spPr>
                <a:xfrm>
                  <a:off x="1985323" y="1452572"/>
                  <a:ext cx="4830175" cy="1509041"/>
                </a:xfrm>
                <a:prstGeom prst="rect">
                  <a:avLst/>
                </a:prstGeom>
              </p:spPr>
            </p:pic>
            <p:sp>
              <p:nvSpPr>
                <p:cNvPr id="38" name="TextBox 37">
                  <a:extLst>
                    <a:ext uri="{FF2B5EF4-FFF2-40B4-BE49-F238E27FC236}">
                      <a16:creationId xmlns:a16="http://schemas.microsoft.com/office/drawing/2014/main" id="{D890EB39-F7EC-D70A-56BF-95F04887CADE}"/>
                    </a:ext>
                  </a:extLst>
                </p:cNvPr>
                <p:cNvSpPr txBox="1"/>
                <p:nvPr/>
              </p:nvSpPr>
              <p:spPr>
                <a:xfrm>
                  <a:off x="3516995" y="3220460"/>
                  <a:ext cx="1766830" cy="307777"/>
                </a:xfrm>
                <a:prstGeom prst="rect">
                  <a:avLst/>
                </a:prstGeom>
                <a:noFill/>
              </p:spPr>
              <p:txBody>
                <a:bodyPr wrap="none" rtlCol="0">
                  <a:spAutoFit/>
                </a:bodyPr>
                <a:lstStyle/>
                <a:p>
                  <a:r>
                    <a:rPr lang="en-US" dirty="0">
                      <a:solidFill>
                        <a:srgbClr val="4E4E4E"/>
                      </a:solidFill>
                    </a:rPr>
                    <a:t>Odds ratio (95% CI)</a:t>
                  </a:r>
                </a:p>
              </p:txBody>
            </p:sp>
          </p:grpSp>
          <p:sp>
            <p:nvSpPr>
              <p:cNvPr id="28" name="TextBox 27">
                <a:extLst>
                  <a:ext uri="{FF2B5EF4-FFF2-40B4-BE49-F238E27FC236}">
                    <a16:creationId xmlns:a16="http://schemas.microsoft.com/office/drawing/2014/main" id="{88291917-C805-DDCE-0A6B-36D3CEA55888}"/>
                  </a:ext>
                </a:extLst>
              </p:cNvPr>
              <p:cNvSpPr txBox="1"/>
              <p:nvPr/>
            </p:nvSpPr>
            <p:spPr>
              <a:xfrm>
                <a:off x="956483" y="1727153"/>
                <a:ext cx="1029449" cy="954107"/>
              </a:xfrm>
              <a:prstGeom prst="rect">
                <a:avLst/>
              </a:prstGeom>
              <a:noFill/>
            </p:spPr>
            <p:txBody>
              <a:bodyPr wrap="none" rtlCol="0">
                <a:spAutoFit/>
              </a:bodyPr>
              <a:lstStyle/>
              <a:p>
                <a:pPr algn="ctr"/>
                <a:r>
                  <a:rPr lang="en-US" dirty="0">
                    <a:solidFill>
                      <a:srgbClr val="4E4E4E"/>
                    </a:solidFill>
                  </a:rPr>
                  <a:t>Protein</a:t>
                </a:r>
              </a:p>
              <a:p>
                <a:pPr algn="ctr"/>
                <a:r>
                  <a:rPr lang="en-US" dirty="0">
                    <a:solidFill>
                      <a:srgbClr val="4E4E4E"/>
                    </a:solidFill>
                  </a:rPr>
                  <a:t>Truncating</a:t>
                </a:r>
              </a:p>
              <a:p>
                <a:pPr algn="ctr"/>
                <a:r>
                  <a:rPr lang="en-US" dirty="0">
                    <a:solidFill>
                      <a:srgbClr val="4E4E4E"/>
                    </a:solidFill>
                  </a:rPr>
                  <a:t>Variants</a:t>
                </a:r>
              </a:p>
              <a:p>
                <a:pPr algn="ctr"/>
                <a:r>
                  <a:rPr lang="en-US" dirty="0">
                    <a:solidFill>
                      <a:srgbClr val="4E4E4E"/>
                    </a:solidFill>
                  </a:rPr>
                  <a:t>(PTVs)</a:t>
                </a:r>
              </a:p>
            </p:txBody>
          </p:sp>
        </p:grpSp>
        <p:grpSp>
          <p:nvGrpSpPr>
            <p:cNvPr id="11" name="Group 10">
              <a:extLst>
                <a:ext uri="{FF2B5EF4-FFF2-40B4-BE49-F238E27FC236}">
                  <a16:creationId xmlns:a16="http://schemas.microsoft.com/office/drawing/2014/main" id="{1E617856-C0BE-DE0B-8F49-0CF656F2DB98}"/>
                </a:ext>
              </a:extLst>
            </p:cNvPr>
            <p:cNvGrpSpPr/>
            <p:nvPr/>
          </p:nvGrpSpPr>
          <p:grpSpPr>
            <a:xfrm>
              <a:off x="3085107" y="2030488"/>
              <a:ext cx="5954393" cy="2075665"/>
              <a:chOff x="861105" y="1452572"/>
              <a:chExt cx="5954393" cy="2075665"/>
            </a:xfrm>
          </p:grpSpPr>
          <p:grpSp>
            <p:nvGrpSpPr>
              <p:cNvPr id="12" name="Group 11">
                <a:extLst>
                  <a:ext uri="{FF2B5EF4-FFF2-40B4-BE49-F238E27FC236}">
                    <a16:creationId xmlns:a16="http://schemas.microsoft.com/office/drawing/2014/main" id="{CA422820-C107-285D-1A0F-01F5756E5113}"/>
                  </a:ext>
                </a:extLst>
              </p:cNvPr>
              <p:cNvGrpSpPr/>
              <p:nvPr/>
            </p:nvGrpSpPr>
            <p:grpSpPr>
              <a:xfrm>
                <a:off x="1985323" y="1452572"/>
                <a:ext cx="4830175" cy="2075665"/>
                <a:chOff x="1985323" y="1452572"/>
                <a:chExt cx="4830175" cy="2075665"/>
              </a:xfrm>
            </p:grpSpPr>
            <p:grpSp>
              <p:nvGrpSpPr>
                <p:cNvPr id="14" name="Group 13">
                  <a:extLst>
                    <a:ext uri="{FF2B5EF4-FFF2-40B4-BE49-F238E27FC236}">
                      <a16:creationId xmlns:a16="http://schemas.microsoft.com/office/drawing/2014/main" id="{BB394509-A52F-0A43-64E6-65076670BF92}"/>
                    </a:ext>
                  </a:extLst>
                </p:cNvPr>
                <p:cNvGrpSpPr/>
                <p:nvPr/>
              </p:nvGrpSpPr>
              <p:grpSpPr>
                <a:xfrm>
                  <a:off x="1985323" y="1452572"/>
                  <a:ext cx="4830175" cy="1772992"/>
                  <a:chOff x="3066701" y="609734"/>
                  <a:chExt cx="4830175" cy="1772992"/>
                </a:xfrm>
              </p:grpSpPr>
              <p:pic>
                <p:nvPicPr>
                  <p:cNvPr id="16" name="Picture 15" descr="A graph showing the number of gene sets&#10;&#10;Description automatically generated with medium confidence">
                    <a:extLst>
                      <a:ext uri="{FF2B5EF4-FFF2-40B4-BE49-F238E27FC236}">
                        <a16:creationId xmlns:a16="http://schemas.microsoft.com/office/drawing/2014/main" id="{70AA826B-9724-BA73-2A1F-2B961147E7DF}"/>
                      </a:ext>
                    </a:extLst>
                  </p:cNvPr>
                  <p:cNvPicPr>
                    <a:picLocks noChangeAspect="1"/>
                  </p:cNvPicPr>
                  <p:nvPr/>
                </p:nvPicPr>
                <p:blipFill>
                  <a:blip r:embed="rId3"/>
                  <a:srcRect t="54806" r="37855" b="12337"/>
                  <a:stretch/>
                </p:blipFill>
                <p:spPr>
                  <a:xfrm>
                    <a:off x="3066701" y="609734"/>
                    <a:ext cx="4830175" cy="1509041"/>
                  </a:xfrm>
                  <a:prstGeom prst="rect">
                    <a:avLst/>
                  </a:prstGeom>
                </p:spPr>
              </p:pic>
              <p:pic>
                <p:nvPicPr>
                  <p:cNvPr id="19" name="Picture 18" descr="A graph showing the number of gene sets&#10;&#10;Description automatically generated with medium confidence">
                    <a:extLst>
                      <a:ext uri="{FF2B5EF4-FFF2-40B4-BE49-F238E27FC236}">
                        <a16:creationId xmlns:a16="http://schemas.microsoft.com/office/drawing/2014/main" id="{DDD6C965-BD9E-4C99-F563-5E6318B68EE4}"/>
                      </a:ext>
                    </a:extLst>
                  </p:cNvPr>
                  <p:cNvPicPr>
                    <a:picLocks noChangeAspect="1"/>
                  </p:cNvPicPr>
                  <p:nvPr/>
                </p:nvPicPr>
                <p:blipFill>
                  <a:blip r:embed="rId3"/>
                  <a:srcRect t="92125" r="37855" b="2128"/>
                  <a:stretch/>
                </p:blipFill>
                <p:spPr>
                  <a:xfrm>
                    <a:off x="3066701" y="2118775"/>
                    <a:ext cx="4830175" cy="263951"/>
                  </a:xfrm>
                  <a:prstGeom prst="rect">
                    <a:avLst/>
                  </a:prstGeom>
                </p:spPr>
              </p:pic>
            </p:grpSp>
            <p:sp>
              <p:nvSpPr>
                <p:cNvPr id="15" name="TextBox 14">
                  <a:extLst>
                    <a:ext uri="{FF2B5EF4-FFF2-40B4-BE49-F238E27FC236}">
                      <a16:creationId xmlns:a16="http://schemas.microsoft.com/office/drawing/2014/main" id="{DE070D14-4E1C-B1F5-AB7F-78F07BEFBBFE}"/>
                    </a:ext>
                  </a:extLst>
                </p:cNvPr>
                <p:cNvSpPr txBox="1"/>
                <p:nvPr/>
              </p:nvSpPr>
              <p:spPr>
                <a:xfrm>
                  <a:off x="3516995" y="3220460"/>
                  <a:ext cx="1766830" cy="307777"/>
                </a:xfrm>
                <a:prstGeom prst="rect">
                  <a:avLst/>
                </a:prstGeom>
                <a:noFill/>
              </p:spPr>
              <p:txBody>
                <a:bodyPr wrap="none" rtlCol="0">
                  <a:spAutoFit/>
                </a:bodyPr>
                <a:lstStyle/>
                <a:p>
                  <a:r>
                    <a:rPr lang="en-US" dirty="0">
                      <a:solidFill>
                        <a:srgbClr val="4E4E4E"/>
                      </a:solidFill>
                    </a:rPr>
                    <a:t>Odds ratio (95% CI)</a:t>
                  </a:r>
                </a:p>
              </p:txBody>
            </p:sp>
          </p:grpSp>
          <p:sp>
            <p:nvSpPr>
              <p:cNvPr id="13" name="TextBox 12">
                <a:extLst>
                  <a:ext uri="{FF2B5EF4-FFF2-40B4-BE49-F238E27FC236}">
                    <a16:creationId xmlns:a16="http://schemas.microsoft.com/office/drawing/2014/main" id="{0A5CEB6F-4B42-C23F-2C10-248F2ACE3362}"/>
                  </a:ext>
                </a:extLst>
              </p:cNvPr>
              <p:cNvSpPr txBox="1"/>
              <p:nvPr/>
            </p:nvSpPr>
            <p:spPr>
              <a:xfrm>
                <a:off x="861105" y="1945483"/>
                <a:ext cx="1220206" cy="523220"/>
              </a:xfrm>
              <a:prstGeom prst="rect">
                <a:avLst/>
              </a:prstGeom>
              <a:noFill/>
            </p:spPr>
            <p:txBody>
              <a:bodyPr wrap="none" rtlCol="0">
                <a:spAutoFit/>
              </a:bodyPr>
              <a:lstStyle/>
              <a:p>
                <a:pPr algn="ctr"/>
                <a:r>
                  <a:rPr lang="en-US" dirty="0">
                    <a:solidFill>
                      <a:srgbClr val="4E4E4E"/>
                    </a:solidFill>
                  </a:rPr>
                  <a:t>Synonymous</a:t>
                </a:r>
              </a:p>
              <a:p>
                <a:pPr algn="ctr"/>
                <a:r>
                  <a:rPr lang="en-US" dirty="0">
                    <a:solidFill>
                      <a:srgbClr val="4E4E4E"/>
                    </a:solidFill>
                  </a:rPr>
                  <a:t>Variants</a:t>
                </a:r>
              </a:p>
            </p:txBody>
          </p:sp>
        </p:grpSp>
      </p:grpSp>
      <p:grpSp>
        <p:nvGrpSpPr>
          <p:cNvPr id="10" name="Group 9">
            <a:extLst>
              <a:ext uri="{FF2B5EF4-FFF2-40B4-BE49-F238E27FC236}">
                <a16:creationId xmlns:a16="http://schemas.microsoft.com/office/drawing/2014/main" id="{EFD1F772-C652-440B-E5C5-FA56CFA77CC6}"/>
              </a:ext>
            </a:extLst>
          </p:cNvPr>
          <p:cNvGrpSpPr/>
          <p:nvPr/>
        </p:nvGrpSpPr>
        <p:grpSpPr>
          <a:xfrm>
            <a:off x="1" y="-1"/>
            <a:ext cx="3104753" cy="5143500"/>
            <a:chOff x="0" y="-1"/>
            <a:chExt cx="3364225" cy="514350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CDE646E-764F-9841-E7C2-308D5DD97F10}"/>
                </a:ext>
              </a:extLst>
            </p:cNvPr>
            <p:cNvSpPr txBox="1"/>
            <p:nvPr/>
          </p:nvSpPr>
          <p:spPr>
            <a:xfrm>
              <a:off x="25602" y="1473732"/>
              <a:ext cx="3338623" cy="1938992"/>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is an </a:t>
              </a:r>
              <a:r>
                <a:rPr lang="en-US" sz="2000"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expected lack of enrichment</a:t>
              </a: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of rare synonymous variation in constrained and neuropsychiatric genes</a:t>
              </a:r>
            </a:p>
          </p:txBody>
        </p:sp>
      </p:grpSp>
      <p:sp>
        <p:nvSpPr>
          <p:cNvPr id="54" name="Rectangle 53">
            <a:extLst>
              <a:ext uri="{FF2B5EF4-FFF2-40B4-BE49-F238E27FC236}">
                <a16:creationId xmlns:a16="http://schemas.microsoft.com/office/drawing/2014/main" id="{6CDAFDD4-CBB6-A808-AF69-37EF4799DE14}"/>
              </a:ext>
            </a:extLst>
          </p:cNvPr>
          <p:cNvSpPr/>
          <p:nvPr/>
        </p:nvSpPr>
        <p:spPr>
          <a:xfrm>
            <a:off x="3128380" y="2137123"/>
            <a:ext cx="5911120" cy="150904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1A8D86E-388B-A83B-182B-15FC68686860}"/>
              </a:ext>
            </a:extLst>
          </p:cNvPr>
          <p:cNvSpPr txBox="1"/>
          <p:nvPr/>
        </p:nvSpPr>
        <p:spPr>
          <a:xfrm>
            <a:off x="5801107" y="116841"/>
            <a:ext cx="1646605" cy="369332"/>
          </a:xfrm>
          <a:prstGeom prst="rect">
            <a:avLst/>
          </a:prstGeom>
          <a:noFill/>
        </p:spPr>
        <p:txBody>
          <a:bodyPr wrap="none" rtlCol="0">
            <a:spAutoFit/>
          </a:bodyPr>
          <a:lstStyle/>
          <a:p>
            <a:r>
              <a:rPr lang="en-US" sz="1800" b="1" dirty="0"/>
              <a:t>Coding SNVs</a:t>
            </a:r>
          </a:p>
        </p:txBody>
      </p:sp>
    </p:spTree>
    <p:extLst>
      <p:ext uri="{BB962C8B-B14F-4D97-AF65-F5344CB8AC3E}">
        <p14:creationId xmlns:p14="http://schemas.microsoft.com/office/powerpoint/2010/main" val="2805714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3767A932-5754-C628-E7E9-FD48BDDFD0E8}"/>
            </a:ext>
          </a:extLst>
        </p:cNvPr>
        <p:cNvGrpSpPr/>
        <p:nvPr/>
      </p:nvGrpSpPr>
      <p:grpSpPr>
        <a:xfrm>
          <a:off x="0" y="0"/>
          <a:ext cx="0" cy="0"/>
          <a:chOff x="0" y="0"/>
          <a:chExt cx="0" cy="0"/>
        </a:xfrm>
      </p:grpSpPr>
      <p:pic>
        <p:nvPicPr>
          <p:cNvPr id="5" name="Picture 4" descr="A graph showing the number of gene sets&#10;&#10;Description automatically generated with medium confidence">
            <a:extLst>
              <a:ext uri="{FF2B5EF4-FFF2-40B4-BE49-F238E27FC236}">
                <a16:creationId xmlns:a16="http://schemas.microsoft.com/office/drawing/2014/main" id="{15D39556-BBE6-4AD7-0C56-B9177E3DF7D4}"/>
              </a:ext>
            </a:extLst>
          </p:cNvPr>
          <p:cNvPicPr>
            <a:picLocks noChangeAspect="1"/>
          </p:cNvPicPr>
          <p:nvPr/>
        </p:nvPicPr>
        <p:blipFill>
          <a:blip r:embed="rId3"/>
          <a:srcRect l="65180" t="39607" r="2186" b="40673"/>
          <a:stretch/>
        </p:blipFill>
        <p:spPr>
          <a:xfrm>
            <a:off x="4305313" y="4136333"/>
            <a:ext cx="2798859" cy="999413"/>
          </a:xfrm>
          <a:prstGeom prst="rect">
            <a:avLst/>
          </a:prstGeom>
        </p:spPr>
      </p:pic>
      <p:grpSp>
        <p:nvGrpSpPr>
          <p:cNvPr id="6" name="Group 5">
            <a:extLst>
              <a:ext uri="{FF2B5EF4-FFF2-40B4-BE49-F238E27FC236}">
                <a16:creationId xmlns:a16="http://schemas.microsoft.com/office/drawing/2014/main" id="{BF0E03FA-86B0-3B3D-8E43-4923BC6923CD}"/>
              </a:ext>
            </a:extLst>
          </p:cNvPr>
          <p:cNvGrpSpPr/>
          <p:nvPr/>
        </p:nvGrpSpPr>
        <p:grpSpPr>
          <a:xfrm>
            <a:off x="3085107" y="521452"/>
            <a:ext cx="5954393" cy="3711923"/>
            <a:chOff x="3085107" y="394230"/>
            <a:chExt cx="5954393" cy="3711923"/>
          </a:xfrm>
        </p:grpSpPr>
        <p:grpSp>
          <p:nvGrpSpPr>
            <p:cNvPr id="7" name="Group 6">
              <a:extLst>
                <a:ext uri="{FF2B5EF4-FFF2-40B4-BE49-F238E27FC236}">
                  <a16:creationId xmlns:a16="http://schemas.microsoft.com/office/drawing/2014/main" id="{F418EFCA-ABDA-9879-2E67-F994162B38F7}"/>
                </a:ext>
              </a:extLst>
            </p:cNvPr>
            <p:cNvGrpSpPr/>
            <p:nvPr/>
          </p:nvGrpSpPr>
          <p:grpSpPr>
            <a:xfrm>
              <a:off x="3180485" y="394230"/>
              <a:ext cx="5859015" cy="2075665"/>
              <a:chOff x="956483" y="1452572"/>
              <a:chExt cx="5859015" cy="2075665"/>
            </a:xfrm>
          </p:grpSpPr>
          <p:grpSp>
            <p:nvGrpSpPr>
              <p:cNvPr id="27" name="Group 26">
                <a:extLst>
                  <a:ext uri="{FF2B5EF4-FFF2-40B4-BE49-F238E27FC236}">
                    <a16:creationId xmlns:a16="http://schemas.microsoft.com/office/drawing/2014/main" id="{FB174C7B-5AB6-D61A-CBDE-57DDB0D5FF33}"/>
                  </a:ext>
                </a:extLst>
              </p:cNvPr>
              <p:cNvGrpSpPr/>
              <p:nvPr/>
            </p:nvGrpSpPr>
            <p:grpSpPr>
              <a:xfrm>
                <a:off x="1985323" y="1452572"/>
                <a:ext cx="4830175" cy="2075665"/>
                <a:chOff x="1985323" y="1452572"/>
                <a:chExt cx="4830175" cy="2075665"/>
              </a:xfrm>
            </p:grpSpPr>
            <p:pic>
              <p:nvPicPr>
                <p:cNvPr id="36" name="Picture 35" descr="A graph showing the number of gene sets&#10;&#10;Description automatically generated with medium confidence">
                  <a:extLst>
                    <a:ext uri="{FF2B5EF4-FFF2-40B4-BE49-F238E27FC236}">
                      <a16:creationId xmlns:a16="http://schemas.microsoft.com/office/drawing/2014/main" id="{7E3E3953-0822-5050-9A21-62BD7FE43B21}"/>
                    </a:ext>
                  </a:extLst>
                </p:cNvPr>
                <p:cNvPicPr>
                  <a:picLocks noChangeAspect="1"/>
                </p:cNvPicPr>
                <p:nvPr/>
              </p:nvPicPr>
              <p:blipFill>
                <a:blip r:embed="rId3"/>
                <a:srcRect t="7939" r="37855" b="59204"/>
                <a:stretch/>
              </p:blipFill>
              <p:spPr>
                <a:xfrm>
                  <a:off x="1985323" y="1452572"/>
                  <a:ext cx="4830175" cy="1509041"/>
                </a:xfrm>
                <a:prstGeom prst="rect">
                  <a:avLst/>
                </a:prstGeom>
              </p:spPr>
            </p:pic>
            <p:sp>
              <p:nvSpPr>
                <p:cNvPr id="38" name="TextBox 37">
                  <a:extLst>
                    <a:ext uri="{FF2B5EF4-FFF2-40B4-BE49-F238E27FC236}">
                      <a16:creationId xmlns:a16="http://schemas.microsoft.com/office/drawing/2014/main" id="{0B7166AB-AA22-B6FC-CBBE-E267CEBEEC80}"/>
                    </a:ext>
                  </a:extLst>
                </p:cNvPr>
                <p:cNvSpPr txBox="1"/>
                <p:nvPr/>
              </p:nvSpPr>
              <p:spPr>
                <a:xfrm>
                  <a:off x="3516995" y="3220460"/>
                  <a:ext cx="1766830" cy="307777"/>
                </a:xfrm>
                <a:prstGeom prst="rect">
                  <a:avLst/>
                </a:prstGeom>
                <a:noFill/>
              </p:spPr>
              <p:txBody>
                <a:bodyPr wrap="none" rtlCol="0">
                  <a:spAutoFit/>
                </a:bodyPr>
                <a:lstStyle/>
                <a:p>
                  <a:r>
                    <a:rPr lang="en-US" dirty="0">
                      <a:solidFill>
                        <a:srgbClr val="4E4E4E"/>
                      </a:solidFill>
                    </a:rPr>
                    <a:t>Odds ratio (95% CI)</a:t>
                  </a:r>
                </a:p>
              </p:txBody>
            </p:sp>
          </p:grpSp>
          <p:sp>
            <p:nvSpPr>
              <p:cNvPr id="28" name="TextBox 27">
                <a:extLst>
                  <a:ext uri="{FF2B5EF4-FFF2-40B4-BE49-F238E27FC236}">
                    <a16:creationId xmlns:a16="http://schemas.microsoft.com/office/drawing/2014/main" id="{F6C6BB5E-2A97-1C45-ABA2-214BB226C185}"/>
                  </a:ext>
                </a:extLst>
              </p:cNvPr>
              <p:cNvSpPr txBox="1"/>
              <p:nvPr/>
            </p:nvSpPr>
            <p:spPr>
              <a:xfrm>
                <a:off x="956483" y="1727153"/>
                <a:ext cx="1029449" cy="954107"/>
              </a:xfrm>
              <a:prstGeom prst="rect">
                <a:avLst/>
              </a:prstGeom>
              <a:noFill/>
            </p:spPr>
            <p:txBody>
              <a:bodyPr wrap="none" rtlCol="0">
                <a:spAutoFit/>
              </a:bodyPr>
              <a:lstStyle/>
              <a:p>
                <a:pPr algn="ctr"/>
                <a:r>
                  <a:rPr lang="en-US" dirty="0">
                    <a:solidFill>
                      <a:srgbClr val="4E4E4E"/>
                    </a:solidFill>
                  </a:rPr>
                  <a:t>Protein</a:t>
                </a:r>
              </a:p>
              <a:p>
                <a:pPr algn="ctr"/>
                <a:r>
                  <a:rPr lang="en-US" dirty="0">
                    <a:solidFill>
                      <a:srgbClr val="4E4E4E"/>
                    </a:solidFill>
                  </a:rPr>
                  <a:t>Truncating</a:t>
                </a:r>
              </a:p>
              <a:p>
                <a:pPr algn="ctr"/>
                <a:r>
                  <a:rPr lang="en-US" dirty="0">
                    <a:solidFill>
                      <a:srgbClr val="4E4E4E"/>
                    </a:solidFill>
                  </a:rPr>
                  <a:t>Variants</a:t>
                </a:r>
              </a:p>
              <a:p>
                <a:pPr algn="ctr"/>
                <a:r>
                  <a:rPr lang="en-US" dirty="0">
                    <a:solidFill>
                      <a:srgbClr val="4E4E4E"/>
                    </a:solidFill>
                  </a:rPr>
                  <a:t>(PTVs)</a:t>
                </a:r>
              </a:p>
            </p:txBody>
          </p:sp>
        </p:grpSp>
        <p:grpSp>
          <p:nvGrpSpPr>
            <p:cNvPr id="11" name="Group 10">
              <a:extLst>
                <a:ext uri="{FF2B5EF4-FFF2-40B4-BE49-F238E27FC236}">
                  <a16:creationId xmlns:a16="http://schemas.microsoft.com/office/drawing/2014/main" id="{0B9909E3-713F-6D94-D13A-31F79AE74712}"/>
                </a:ext>
              </a:extLst>
            </p:cNvPr>
            <p:cNvGrpSpPr/>
            <p:nvPr/>
          </p:nvGrpSpPr>
          <p:grpSpPr>
            <a:xfrm>
              <a:off x="3085107" y="2030488"/>
              <a:ext cx="5954393" cy="2075665"/>
              <a:chOff x="861105" y="1452572"/>
              <a:chExt cx="5954393" cy="2075665"/>
            </a:xfrm>
          </p:grpSpPr>
          <p:grpSp>
            <p:nvGrpSpPr>
              <p:cNvPr id="12" name="Group 11">
                <a:extLst>
                  <a:ext uri="{FF2B5EF4-FFF2-40B4-BE49-F238E27FC236}">
                    <a16:creationId xmlns:a16="http://schemas.microsoft.com/office/drawing/2014/main" id="{7B54B48D-B079-42CF-D215-A3925B36E196}"/>
                  </a:ext>
                </a:extLst>
              </p:cNvPr>
              <p:cNvGrpSpPr/>
              <p:nvPr/>
            </p:nvGrpSpPr>
            <p:grpSpPr>
              <a:xfrm>
                <a:off x="1985323" y="1452572"/>
                <a:ext cx="4830175" cy="2075665"/>
                <a:chOff x="1985323" y="1452572"/>
                <a:chExt cx="4830175" cy="2075665"/>
              </a:xfrm>
            </p:grpSpPr>
            <p:grpSp>
              <p:nvGrpSpPr>
                <p:cNvPr id="14" name="Group 13">
                  <a:extLst>
                    <a:ext uri="{FF2B5EF4-FFF2-40B4-BE49-F238E27FC236}">
                      <a16:creationId xmlns:a16="http://schemas.microsoft.com/office/drawing/2014/main" id="{76F0F196-1DD5-D3C8-4D66-34C29740D661}"/>
                    </a:ext>
                  </a:extLst>
                </p:cNvPr>
                <p:cNvGrpSpPr/>
                <p:nvPr/>
              </p:nvGrpSpPr>
              <p:grpSpPr>
                <a:xfrm>
                  <a:off x="1985323" y="1452572"/>
                  <a:ext cx="4830175" cy="1772992"/>
                  <a:chOff x="3066701" y="609734"/>
                  <a:chExt cx="4830175" cy="1772992"/>
                </a:xfrm>
              </p:grpSpPr>
              <p:pic>
                <p:nvPicPr>
                  <p:cNvPr id="16" name="Picture 15" descr="A graph showing the number of gene sets&#10;&#10;Description automatically generated with medium confidence">
                    <a:extLst>
                      <a:ext uri="{FF2B5EF4-FFF2-40B4-BE49-F238E27FC236}">
                        <a16:creationId xmlns:a16="http://schemas.microsoft.com/office/drawing/2014/main" id="{B65951F2-AC69-E9E6-02ED-D8A7A929113A}"/>
                      </a:ext>
                    </a:extLst>
                  </p:cNvPr>
                  <p:cNvPicPr>
                    <a:picLocks noChangeAspect="1"/>
                  </p:cNvPicPr>
                  <p:nvPr/>
                </p:nvPicPr>
                <p:blipFill>
                  <a:blip r:embed="rId3"/>
                  <a:srcRect t="54806" r="37855" b="12337"/>
                  <a:stretch/>
                </p:blipFill>
                <p:spPr>
                  <a:xfrm>
                    <a:off x="3066701" y="609734"/>
                    <a:ext cx="4830175" cy="1509041"/>
                  </a:xfrm>
                  <a:prstGeom prst="rect">
                    <a:avLst/>
                  </a:prstGeom>
                </p:spPr>
              </p:pic>
              <p:pic>
                <p:nvPicPr>
                  <p:cNvPr id="19" name="Picture 18" descr="A graph showing the number of gene sets&#10;&#10;Description automatically generated with medium confidence">
                    <a:extLst>
                      <a:ext uri="{FF2B5EF4-FFF2-40B4-BE49-F238E27FC236}">
                        <a16:creationId xmlns:a16="http://schemas.microsoft.com/office/drawing/2014/main" id="{CD186060-23B6-B965-0405-F9C67E4FEFD4}"/>
                      </a:ext>
                    </a:extLst>
                  </p:cNvPr>
                  <p:cNvPicPr>
                    <a:picLocks noChangeAspect="1"/>
                  </p:cNvPicPr>
                  <p:nvPr/>
                </p:nvPicPr>
                <p:blipFill>
                  <a:blip r:embed="rId3"/>
                  <a:srcRect t="92125" r="37855" b="2128"/>
                  <a:stretch/>
                </p:blipFill>
                <p:spPr>
                  <a:xfrm>
                    <a:off x="3066701" y="2118775"/>
                    <a:ext cx="4830175" cy="263951"/>
                  </a:xfrm>
                  <a:prstGeom prst="rect">
                    <a:avLst/>
                  </a:prstGeom>
                </p:spPr>
              </p:pic>
            </p:grpSp>
            <p:sp>
              <p:nvSpPr>
                <p:cNvPr id="15" name="TextBox 14">
                  <a:extLst>
                    <a:ext uri="{FF2B5EF4-FFF2-40B4-BE49-F238E27FC236}">
                      <a16:creationId xmlns:a16="http://schemas.microsoft.com/office/drawing/2014/main" id="{2B1A2C8A-E7BB-11C8-C695-8513454F9A38}"/>
                    </a:ext>
                  </a:extLst>
                </p:cNvPr>
                <p:cNvSpPr txBox="1"/>
                <p:nvPr/>
              </p:nvSpPr>
              <p:spPr>
                <a:xfrm>
                  <a:off x="3516995" y="3220460"/>
                  <a:ext cx="1766830" cy="307777"/>
                </a:xfrm>
                <a:prstGeom prst="rect">
                  <a:avLst/>
                </a:prstGeom>
                <a:noFill/>
              </p:spPr>
              <p:txBody>
                <a:bodyPr wrap="none" rtlCol="0">
                  <a:spAutoFit/>
                </a:bodyPr>
                <a:lstStyle/>
                <a:p>
                  <a:r>
                    <a:rPr lang="en-US" dirty="0">
                      <a:solidFill>
                        <a:srgbClr val="4E4E4E"/>
                      </a:solidFill>
                    </a:rPr>
                    <a:t>Odds ratio (95% CI)</a:t>
                  </a:r>
                </a:p>
              </p:txBody>
            </p:sp>
          </p:grpSp>
          <p:sp>
            <p:nvSpPr>
              <p:cNvPr id="13" name="TextBox 12">
                <a:extLst>
                  <a:ext uri="{FF2B5EF4-FFF2-40B4-BE49-F238E27FC236}">
                    <a16:creationId xmlns:a16="http://schemas.microsoft.com/office/drawing/2014/main" id="{CAFEC80A-E82C-1616-225B-C8764FC3B8DD}"/>
                  </a:ext>
                </a:extLst>
              </p:cNvPr>
              <p:cNvSpPr txBox="1"/>
              <p:nvPr/>
            </p:nvSpPr>
            <p:spPr>
              <a:xfrm>
                <a:off x="861105" y="1945483"/>
                <a:ext cx="1220206" cy="523220"/>
              </a:xfrm>
              <a:prstGeom prst="rect">
                <a:avLst/>
              </a:prstGeom>
              <a:noFill/>
            </p:spPr>
            <p:txBody>
              <a:bodyPr wrap="none" rtlCol="0">
                <a:spAutoFit/>
              </a:bodyPr>
              <a:lstStyle/>
              <a:p>
                <a:pPr algn="ctr"/>
                <a:r>
                  <a:rPr lang="en-US" dirty="0">
                    <a:solidFill>
                      <a:srgbClr val="4E4E4E"/>
                    </a:solidFill>
                  </a:rPr>
                  <a:t>Synonymous</a:t>
                </a:r>
              </a:p>
              <a:p>
                <a:pPr algn="ctr"/>
                <a:r>
                  <a:rPr lang="en-US" dirty="0">
                    <a:solidFill>
                      <a:srgbClr val="4E4E4E"/>
                    </a:solidFill>
                  </a:rPr>
                  <a:t>Variants</a:t>
                </a:r>
              </a:p>
            </p:txBody>
          </p:sp>
        </p:grpSp>
      </p:grpSp>
      <p:grpSp>
        <p:nvGrpSpPr>
          <p:cNvPr id="10" name="Group 9">
            <a:extLst>
              <a:ext uri="{FF2B5EF4-FFF2-40B4-BE49-F238E27FC236}">
                <a16:creationId xmlns:a16="http://schemas.microsoft.com/office/drawing/2014/main" id="{E567CE56-CC5D-86DE-CDF9-C159E07B830C}"/>
              </a:ext>
            </a:extLst>
          </p:cNvPr>
          <p:cNvGrpSpPr/>
          <p:nvPr/>
        </p:nvGrpSpPr>
        <p:grpSpPr>
          <a:xfrm>
            <a:off x="1" y="-1"/>
            <a:ext cx="3104753" cy="5143500"/>
            <a:chOff x="0" y="-1"/>
            <a:chExt cx="3364225" cy="5143500"/>
          </a:xfrm>
        </p:grpSpPr>
        <p:sp>
          <p:nvSpPr>
            <p:cNvPr id="8" name="Rectangle 7">
              <a:extLst>
                <a:ext uri="{FF2B5EF4-FFF2-40B4-BE49-F238E27FC236}">
                  <a16:creationId xmlns:a16="http://schemas.microsoft.com/office/drawing/2014/main" id="{06BD4797-E546-51DE-CCA1-06C0AA31E1EF}"/>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20AEBDC-DD66-3B5E-B2AE-5DD43E41780A}"/>
                </a:ext>
              </a:extLst>
            </p:cNvPr>
            <p:cNvSpPr txBox="1"/>
            <p:nvPr/>
          </p:nvSpPr>
          <p:spPr>
            <a:xfrm>
              <a:off x="25602" y="1473732"/>
              <a:ext cx="3338623" cy="1938992"/>
            </a:xfrm>
            <a:prstGeom prst="rect">
              <a:avLst/>
            </a:prstGeom>
            <a:noFill/>
          </p:spPr>
          <p:txBody>
            <a:bodyPr wrap="square" rtlCol="0">
              <a:spAutoFit/>
            </a:bodyPr>
            <a:lstStyle/>
            <a:p>
              <a:pPr algn="ct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is an </a:t>
              </a:r>
              <a:r>
                <a:rPr lang="en-US" sz="2000"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expected lack of enrichment</a:t>
              </a: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of rare synonymous variants in constrained and neuropsychiatric genes</a:t>
              </a:r>
            </a:p>
          </p:txBody>
        </p:sp>
      </p:grpSp>
      <p:sp>
        <p:nvSpPr>
          <p:cNvPr id="21" name="TextBox 20">
            <a:extLst>
              <a:ext uri="{FF2B5EF4-FFF2-40B4-BE49-F238E27FC236}">
                <a16:creationId xmlns:a16="http://schemas.microsoft.com/office/drawing/2014/main" id="{4594F9F5-5CA6-7C0C-265F-9445530D07D2}"/>
              </a:ext>
            </a:extLst>
          </p:cNvPr>
          <p:cNvSpPr txBox="1"/>
          <p:nvPr/>
        </p:nvSpPr>
        <p:spPr>
          <a:xfrm>
            <a:off x="5801107" y="116841"/>
            <a:ext cx="1646605" cy="369332"/>
          </a:xfrm>
          <a:prstGeom prst="rect">
            <a:avLst/>
          </a:prstGeom>
          <a:noFill/>
        </p:spPr>
        <p:txBody>
          <a:bodyPr wrap="none" rtlCol="0">
            <a:spAutoFit/>
          </a:bodyPr>
          <a:lstStyle/>
          <a:p>
            <a:r>
              <a:rPr lang="en-US" sz="1800" b="1" dirty="0"/>
              <a:t>Coding SNVs</a:t>
            </a:r>
          </a:p>
        </p:txBody>
      </p:sp>
      <p:sp>
        <p:nvSpPr>
          <p:cNvPr id="22" name="Rectangle 21">
            <a:extLst>
              <a:ext uri="{FF2B5EF4-FFF2-40B4-BE49-F238E27FC236}">
                <a16:creationId xmlns:a16="http://schemas.microsoft.com/office/drawing/2014/main" id="{2D2A87B9-473A-9B3A-DB18-752F951E97BC}"/>
              </a:ext>
            </a:extLst>
          </p:cNvPr>
          <p:cNvSpPr/>
          <p:nvPr/>
        </p:nvSpPr>
        <p:spPr>
          <a:xfrm>
            <a:off x="-11709" y="-2"/>
            <a:ext cx="9155707" cy="5143499"/>
          </a:xfrm>
          <a:prstGeom prst="rect">
            <a:avLst/>
          </a:prstGeom>
          <a:solidFill>
            <a:schemeClr val="accent6">
              <a:alpha val="5043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Rectangle 22">
            <a:extLst>
              <a:ext uri="{FF2B5EF4-FFF2-40B4-BE49-F238E27FC236}">
                <a16:creationId xmlns:a16="http://schemas.microsoft.com/office/drawing/2014/main" id="{B8F40863-CB26-7117-31F7-CB0D4B05866E}"/>
              </a:ext>
            </a:extLst>
          </p:cNvPr>
          <p:cNvSpPr/>
          <p:nvPr/>
        </p:nvSpPr>
        <p:spPr>
          <a:xfrm>
            <a:off x="-11711" y="2049810"/>
            <a:ext cx="9143999" cy="104387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bg1"/>
                </a:solidFill>
                <a:latin typeface="Open Sans" panose="020B0606030504020204" pitchFamily="34" charset="0"/>
                <a:ea typeface="Open Sans" panose="020B0606030504020204" pitchFamily="34" charset="0"/>
                <a:cs typeface="Open Sans" panose="020B0606030504020204" pitchFamily="34" charset="0"/>
              </a:rPr>
              <a:t>What about noncoding regions?</a:t>
            </a:r>
          </a:p>
        </p:txBody>
      </p:sp>
    </p:spTree>
    <p:extLst>
      <p:ext uri="{BB962C8B-B14F-4D97-AF65-F5344CB8AC3E}">
        <p14:creationId xmlns:p14="http://schemas.microsoft.com/office/powerpoint/2010/main" val="1533099862"/>
      </p:ext>
    </p:extLst>
  </p:cSld>
  <p:clrMapOvr>
    <a:masterClrMapping/>
  </p:clrMapOvr>
</p:sld>
</file>

<file path=ppt/theme/theme1.xml><?xml version="1.0" encoding="utf-8"?>
<a:theme xmlns:a="http://schemas.openxmlformats.org/drawingml/2006/main" name="Broad-Theme-2021">
  <a:themeElements>
    <a:clrScheme name="Simple Light">
      <a:dk1>
        <a:srgbClr val="000000"/>
      </a:dk1>
      <a:lt1>
        <a:srgbClr val="FFFFFF"/>
      </a:lt1>
      <a:dk2>
        <a:srgbClr val="006DB6"/>
      </a:dk2>
      <a:lt2>
        <a:srgbClr val="00AFD7"/>
      </a:lt2>
      <a:accent1>
        <a:srgbClr val="F36C3E"/>
      </a:accent1>
      <a:accent2>
        <a:srgbClr val="B12029"/>
      </a:accent2>
      <a:accent3>
        <a:srgbClr val="6A4A91"/>
      </a:accent3>
      <a:accent4>
        <a:srgbClr val="80BC42"/>
      </a:accent4>
      <a:accent5>
        <a:srgbClr val="FFCD00"/>
      </a:accent5>
      <a:accent6>
        <a:srgbClr val="68686B"/>
      </a:accent6>
      <a:hlink>
        <a:srgbClr val="00AFD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42995</TotalTime>
  <Words>4998</Words>
  <Application>Microsoft Macintosh PowerPoint</Application>
  <PresentationFormat>On-screen Show (16:9)</PresentationFormat>
  <Paragraphs>551</Paragraphs>
  <Slides>41</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Open Sans</vt:lpstr>
      <vt:lpstr>Montserrat</vt:lpstr>
      <vt:lpstr>Arial</vt:lpstr>
      <vt:lpstr>Open Sans Light</vt:lpstr>
      <vt:lpstr>Open Sans SemiBold</vt:lpstr>
      <vt:lpstr>Broad-Theme-2021</vt:lpstr>
      <vt:lpstr>Structural variation of 30,659 bipolar and schizophrenia patients identifies novel genetic insights</vt:lpstr>
      <vt:lpstr>PowerPoint Presentation</vt:lpstr>
      <vt:lpstr>PowerPoint Presentation</vt:lpstr>
      <vt:lpstr>PowerPoint Presentation</vt:lpstr>
      <vt:lpstr>PowerPoint Presentation</vt:lpstr>
      <vt:lpstr>Gene sets in our analyses</vt:lpstr>
      <vt:lpstr>PowerPoint Presentation</vt:lpstr>
      <vt:lpstr>PowerPoint Presentation</vt:lpstr>
      <vt:lpstr>PowerPoint Presentation</vt:lpstr>
      <vt:lpstr>Noncoding constraint focuses the scope of our analysis</vt:lpstr>
      <vt:lpstr>Noncoding constraint focuses the scope of our analysis</vt:lpstr>
      <vt:lpstr>PowerPoint Presentation</vt:lpstr>
      <vt:lpstr>PowerPoint Presentation</vt:lpstr>
      <vt:lpstr>PowerPoint Presentation</vt:lpstr>
      <vt:lpstr>Deletion events are well-characterized in WGSPD</vt:lpstr>
      <vt:lpstr>Deletion events are well-characterized in WGSPD</vt:lpstr>
      <vt:lpstr>Deletion events are well-characterized in WGSPD</vt:lpstr>
      <vt:lpstr>Our deletion class of interest</vt:lpstr>
      <vt:lpstr>Our deletion class of interest</vt:lpstr>
      <vt:lpstr>PowerPoint Presentation</vt:lpstr>
      <vt:lpstr>Our deletion class of interest</vt:lpstr>
      <vt:lpstr>PowerPoint Presentation</vt:lpstr>
      <vt:lpstr>Our deletion class of interest</vt:lpstr>
      <vt:lpstr>PowerPoint Presentation</vt:lpstr>
      <vt:lpstr>PowerPoint Presentation</vt:lpstr>
      <vt:lpstr>Our deletion class of interest</vt:lpstr>
      <vt:lpstr>PowerPoint Presentation</vt:lpstr>
      <vt:lpstr>PowerPoint Presentation</vt:lpstr>
      <vt:lpstr>PowerPoint Presentation</vt:lpstr>
      <vt:lpstr>Genes affected by 5’ UTR deletions are among previously identified, significant schizophrenia-associated genes</vt:lpstr>
      <vt:lpstr>Genes affected by 5’ UTR deletions are among previously identified, significant schizophrenia-associated genes</vt:lpstr>
      <vt:lpstr>PowerPoint Presentation</vt:lpstr>
      <vt:lpstr>Conclusions</vt:lpstr>
      <vt:lpstr>Acknowledgements</vt:lpstr>
      <vt:lpstr>PowerPoint Presentation</vt:lpstr>
      <vt:lpstr>Gnocchi is well calibrated to assess SV constraint</vt:lpstr>
      <vt:lpstr>PowerPoint Presentation</vt:lpstr>
      <vt:lpstr>Advantages of SV calling in WGS</vt:lpstr>
      <vt:lpstr>SV discovery with GATK-SV</vt:lpstr>
      <vt:lpstr>Characterization of SV sizes in WGSPD</vt:lpstr>
      <vt:lpstr>Characterization of SV counts in gnomAD v4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Broad’s slide deck template</dc:title>
  <cp:lastModifiedBy>Bob Ye</cp:lastModifiedBy>
  <cp:revision>4830</cp:revision>
  <dcterms:modified xsi:type="dcterms:W3CDTF">2024-10-19T13:46:50Z</dcterms:modified>
</cp:coreProperties>
</file>